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7"/>
  </p:notesMasterIdLst>
  <p:sldIdLst>
    <p:sldId id="277" r:id="rId3"/>
    <p:sldId id="3352" r:id="rId4"/>
    <p:sldId id="1608" r:id="rId5"/>
    <p:sldId id="1655" r:id="rId6"/>
    <p:sldId id="3356" r:id="rId7"/>
    <p:sldId id="3354" r:id="rId8"/>
    <p:sldId id="3399" r:id="rId9"/>
    <p:sldId id="257" r:id="rId10"/>
    <p:sldId id="3363" r:id="rId11"/>
    <p:sldId id="3364" r:id="rId12"/>
    <p:sldId id="3359" r:id="rId13"/>
    <p:sldId id="3394" r:id="rId14"/>
    <p:sldId id="3360" r:id="rId15"/>
    <p:sldId id="3395" r:id="rId16"/>
    <p:sldId id="3365" r:id="rId17"/>
    <p:sldId id="3396" r:id="rId18"/>
    <p:sldId id="3368" r:id="rId19"/>
    <p:sldId id="3397" r:id="rId20"/>
    <p:sldId id="3367" r:id="rId21"/>
    <p:sldId id="3398" r:id="rId22"/>
    <p:sldId id="3358" r:id="rId23"/>
    <p:sldId id="3370" r:id="rId24"/>
    <p:sldId id="3372" r:id="rId25"/>
    <p:sldId id="3373" r:id="rId26"/>
    <p:sldId id="3366" r:id="rId27"/>
    <p:sldId id="3390" r:id="rId28"/>
    <p:sldId id="3374" r:id="rId29"/>
    <p:sldId id="3371" r:id="rId30"/>
    <p:sldId id="3400" r:id="rId31"/>
    <p:sldId id="3376" r:id="rId32"/>
    <p:sldId id="3380" r:id="rId33"/>
    <p:sldId id="3379" r:id="rId34"/>
    <p:sldId id="3377" r:id="rId35"/>
    <p:sldId id="3378" r:id="rId36"/>
    <p:sldId id="3381" r:id="rId37"/>
    <p:sldId id="3382" r:id="rId38"/>
    <p:sldId id="3383" r:id="rId39"/>
    <p:sldId id="3386" r:id="rId40"/>
    <p:sldId id="3384" r:id="rId41"/>
    <p:sldId id="3385" r:id="rId42"/>
    <p:sldId id="3387" r:id="rId43"/>
    <p:sldId id="3388" r:id="rId44"/>
    <p:sldId id="3391" r:id="rId45"/>
    <p:sldId id="339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" id="{081A815F-7285-45D6-8ED3-F349A63879BB}">
          <p14:sldIdLst>
            <p14:sldId id="277"/>
            <p14:sldId id="3352"/>
            <p14:sldId id="1608"/>
            <p14:sldId id="1655"/>
            <p14:sldId id="3356"/>
          </p14:sldIdLst>
        </p14:section>
        <p14:section name="Students" id="{672E87A4-1571-4335-856B-215A0BC9E045}">
          <p14:sldIdLst>
            <p14:sldId id="3354"/>
          </p14:sldIdLst>
        </p14:section>
        <p14:section name="Student Academics" id="{BC359F9E-EC34-4225-BDB4-75DDE2C38F63}">
          <p14:sldIdLst>
            <p14:sldId id="3399"/>
            <p14:sldId id="257"/>
            <p14:sldId id="3363"/>
            <p14:sldId id="3364"/>
            <p14:sldId id="3359"/>
            <p14:sldId id="3394"/>
            <p14:sldId id="3360"/>
            <p14:sldId id="3395"/>
            <p14:sldId id="3365"/>
            <p14:sldId id="3396"/>
            <p14:sldId id="3368"/>
            <p14:sldId id="3397"/>
            <p14:sldId id="3367"/>
            <p14:sldId id="3398"/>
            <p14:sldId id="3358"/>
          </p14:sldIdLst>
        </p14:section>
        <p14:section name="Student Support Services" id="{FC843110-80A3-4BD9-BD3C-E4DBC05453CE}">
          <p14:sldIdLst>
            <p14:sldId id="3370"/>
            <p14:sldId id="3372"/>
            <p14:sldId id="3373"/>
            <p14:sldId id="3366"/>
            <p14:sldId id="3390"/>
            <p14:sldId id="3374"/>
            <p14:sldId id="3371"/>
            <p14:sldId id="3400"/>
          </p14:sldIdLst>
        </p14:section>
        <p14:section name="Staff" id="{2FD6422F-55A8-4C73-B610-7A28980D3C77}">
          <p14:sldIdLst>
            <p14:sldId id="3376"/>
          </p14:sldIdLst>
        </p14:section>
        <p14:section name="Academic" id="{47113BE7-ABAE-4F71-88F8-AE37947212F3}">
          <p14:sldIdLst>
            <p14:sldId id="3380"/>
            <p14:sldId id="3379"/>
            <p14:sldId id="3377"/>
            <p14:sldId id="3378"/>
            <p14:sldId id="3381"/>
          </p14:sldIdLst>
        </p14:section>
        <p14:section name="Research" id="{60035415-4CA6-46D5-97C7-4CE47B595407}">
          <p14:sldIdLst>
            <p14:sldId id="3382"/>
            <p14:sldId id="3383"/>
          </p14:sldIdLst>
        </p14:section>
        <p14:section name="E-Governance" id="{99CB33A7-21AB-4A86-AD45-CE2303BFE2D2}">
          <p14:sldIdLst>
            <p14:sldId id="3386"/>
            <p14:sldId id="3384"/>
            <p14:sldId id="3385"/>
            <p14:sldId id="3387"/>
            <p14:sldId id="3388"/>
          </p14:sldIdLst>
        </p14:section>
        <p14:section name="RMS" id="{90077B69-79C4-44C4-9739-FC3B3B8EC5EB}">
          <p14:sldIdLst>
            <p14:sldId id="3391"/>
            <p14:sldId id="3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pos="7272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orient="horz" pos="2136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75757"/>
    <a:srgbClr val="00B07D"/>
    <a:srgbClr val="8D3E36"/>
    <a:srgbClr val="B94F00"/>
    <a:srgbClr val="5C5C5C"/>
    <a:srgbClr val="EFEFEF"/>
    <a:srgbClr val="655E39"/>
    <a:srgbClr val="E6E6E6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849" autoAdjust="0"/>
  </p:normalViewPr>
  <p:slideViewPr>
    <p:cSldViewPr snapToGrid="0">
      <p:cViewPr varScale="1">
        <p:scale>
          <a:sx n="59" d="100"/>
          <a:sy n="59" d="100"/>
        </p:scale>
        <p:origin x="1170" y="78"/>
      </p:cViewPr>
      <p:guideLst>
        <p:guide orient="horz" pos="576"/>
        <p:guide pos="336"/>
        <p:guide pos="7272"/>
        <p:guide orient="horz" pos="4128"/>
        <p:guide orient="horz" pos="2136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97E32-559F-44C9-92B0-00DA93DBA8A5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3884E-3C66-4E58-B8D7-47CF3A20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884E-3C66-4E58-B8D7-47CF3A205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884E-3C66-4E58-B8D7-47CF3A2054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5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492B-050D-5DE9-6490-CF1F65DA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01D51-D8E1-BE71-7FBF-E4D20469F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C9F01-A40C-6C95-BDFF-823EC3DF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183A7-0705-86AE-1329-4FEE755F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16AA-AE32-14A6-26F0-CBF3A47F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8B3D-267B-B544-C5C3-5CC623A3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8230B-0929-EC6C-BE9F-3BA4CFD25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EA094-F973-7C79-5C3D-A62D4688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C4453-070F-CB62-D174-79E497BB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44000-4231-0678-AF0A-9E850F84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3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79CA3-1BA0-B136-2D54-173C8B0DE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78D0D-5010-7A5E-E051-541D70102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2603-A94F-EEA6-6938-0CA87917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5CDBD-A726-CF04-5160-A4AFD202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CD5AC-9522-B602-8159-0E8E01DA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71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F6C7C8-5BB9-4050-92B0-EEE9CB938B0C}"/>
              </a:ext>
            </a:extLst>
          </p:cNvPr>
          <p:cNvSpPr/>
          <p:nvPr userDrawn="1"/>
        </p:nvSpPr>
        <p:spPr>
          <a:xfrm>
            <a:off x="2737667" y="288036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75000">
                <a:srgbClr val="727375">
                  <a:alpha val="82000"/>
                  <a:lumMod val="5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D08C4-0215-4736-B4C1-DFEFD5CAC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642D0-4C08-4DCF-BBE2-0F21D3FED3A6}"/>
              </a:ext>
            </a:extLst>
          </p:cNvPr>
          <p:cNvSpPr/>
          <p:nvPr userDrawn="1"/>
        </p:nvSpPr>
        <p:spPr>
          <a:xfrm>
            <a:off x="-1" y="-18738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919FA-F4DD-4FEC-AC5B-FC74611154FA}"/>
              </a:ext>
            </a:extLst>
          </p:cNvPr>
          <p:cNvSpPr/>
          <p:nvPr userDrawn="1"/>
        </p:nvSpPr>
        <p:spPr>
          <a:xfrm>
            <a:off x="7216500" y="592449"/>
            <a:ext cx="4936760" cy="5156617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  <a:effectLst>
            <a:outerShdw blurRad="431800" dist="381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8179BCF0-4EB6-48F3-9A52-021062363B86}"/>
              </a:ext>
            </a:extLst>
          </p:cNvPr>
          <p:cNvSpPr/>
          <p:nvPr userDrawn="1"/>
        </p:nvSpPr>
        <p:spPr>
          <a:xfrm>
            <a:off x="7502396" y="592449"/>
            <a:ext cx="4257207" cy="5786203"/>
          </a:xfrm>
          <a:prstGeom prst="frame">
            <a:avLst>
              <a:gd name="adj1" fmla="val 4519"/>
            </a:avLst>
          </a:prstGeom>
          <a:gradFill flip="none" rotWithShape="1">
            <a:gsLst>
              <a:gs pos="0">
                <a:srgbClr val="FFCD2D"/>
              </a:gs>
              <a:gs pos="100000">
                <a:srgbClr val="F6822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69433-33A9-460A-A16F-1C7E5C90B6EC}"/>
              </a:ext>
            </a:extLst>
          </p:cNvPr>
          <p:cNvSpPr/>
          <p:nvPr userDrawn="1"/>
        </p:nvSpPr>
        <p:spPr>
          <a:xfrm>
            <a:off x="4796853" y="1109273"/>
            <a:ext cx="6535711" cy="464755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D676D-3D88-45B1-810F-F34FEC22EF96}"/>
              </a:ext>
            </a:extLst>
          </p:cNvPr>
          <p:cNvSpPr/>
          <p:nvPr userDrawn="1"/>
        </p:nvSpPr>
        <p:spPr>
          <a:xfrm>
            <a:off x="4978007" y="1285406"/>
            <a:ext cx="6195933" cy="4287187"/>
          </a:xfrm>
          <a:prstGeom prst="rect">
            <a:avLst/>
          </a:prstGeom>
          <a:blipFill dpi="0" rotWithShape="1">
            <a:blip r:embed="rId3">
              <a:alphaModFix amt="93000"/>
            </a:blip>
            <a:srcRect/>
            <a:stretch>
              <a:fillRect/>
            </a:stretch>
          </a:blipFill>
          <a:ln>
            <a:noFill/>
          </a:ln>
          <a:effectLst>
            <a:outerShdw blurRad="292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FDAB106-D255-44FB-81E1-7C4A666F0B0A}"/>
              </a:ext>
            </a:extLst>
          </p:cNvPr>
          <p:cNvSpPr/>
          <p:nvPr userDrawn="1"/>
        </p:nvSpPr>
        <p:spPr>
          <a:xfrm rot="10800000">
            <a:off x="0" y="-7497"/>
            <a:ext cx="12231336" cy="3436497"/>
          </a:xfrm>
          <a:prstGeom prst="triangle">
            <a:avLst>
              <a:gd name="adj" fmla="val 42319"/>
            </a:avLst>
          </a:prstGeom>
          <a:solidFill>
            <a:schemeClr val="accent5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AE90997-14FD-401A-BCD0-F07B7C80ADE1}"/>
              </a:ext>
            </a:extLst>
          </p:cNvPr>
          <p:cNvSpPr/>
          <p:nvPr userDrawn="1"/>
        </p:nvSpPr>
        <p:spPr>
          <a:xfrm rot="16200000">
            <a:off x="5518053" y="816113"/>
            <a:ext cx="6865498" cy="5225775"/>
          </a:xfrm>
          <a:prstGeom prst="triangle">
            <a:avLst/>
          </a:prstGeom>
          <a:solidFill>
            <a:schemeClr val="accent2">
              <a:lumMod val="40000"/>
              <a:lumOff val="6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D56EF-A963-534F-640D-E58EA11D7E3E}"/>
              </a:ext>
            </a:extLst>
          </p:cNvPr>
          <p:cNvSpPr txBox="1"/>
          <p:nvPr userDrawn="1"/>
        </p:nvSpPr>
        <p:spPr>
          <a:xfrm>
            <a:off x="561453" y="2331388"/>
            <a:ext cx="3977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4800" cap="small" spc="0" baseline="0" dirty="0">
                <a:solidFill>
                  <a:srgbClr val="EFC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Role of UMS </a:t>
            </a:r>
          </a:p>
          <a:p>
            <a:pPr algn="ctr">
              <a:lnSpc>
                <a:spcPct val="100000"/>
              </a:lnSpc>
            </a:pPr>
            <a:r>
              <a:rPr lang="en-IN" sz="4800" cap="small" spc="0" baseline="0" dirty="0">
                <a:solidFill>
                  <a:srgbClr val="EFC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In Aiding </a:t>
            </a:r>
          </a:p>
          <a:p>
            <a:pPr>
              <a:lnSpc>
                <a:spcPct val="100000"/>
              </a:lnSpc>
            </a:pPr>
            <a:r>
              <a:rPr lang="en-IN" sz="4800" cap="small" spc="0" baseline="0" dirty="0">
                <a:solidFill>
                  <a:srgbClr val="EFC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Students &amp; Staff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6C6629C-B788-1709-A8F9-16956649CF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01" y="1350794"/>
            <a:ext cx="939814" cy="9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98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45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97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469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1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09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65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4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53C-410C-E1C6-CE41-94C6BD37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A92E-B4AE-06E6-6C37-271CB1C1A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23C1-3B68-305D-0DBC-EEFD463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DC57-6E0D-ABDD-3C96-A93724F9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2AE2-24D0-5FF5-10AB-D8CE8B5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5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024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62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95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43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03-10-2022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89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C7F503-6BF0-40DF-9D84-1C6BBF04997A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03-10-2022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2B4AD-C900-488F-9005-78C923D5875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117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248289"/>
            <a:ext cx="8237537" cy="614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338" y="1518082"/>
            <a:ext cx="7189787" cy="4183371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C7F503-6BF0-40DF-9D84-1C6BBF04997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03-10-2022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9B2B4AD-C900-488F-9005-78C923D5875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8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5E1C-8BA8-7378-B7B7-A0E1C3EC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31DA0-3C92-7274-24B8-9030BF417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29D7-770C-E600-CFF9-48A30EEF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F235-719D-FCF3-34A2-464C6F78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9A22C-75B7-1966-6E1B-092BB162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9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9269-24DC-7FCB-A6A8-4C4130C2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AD47-7294-CB8E-5C0B-7FFAFD4E4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B1F3E-E8FF-4425-DD01-8510C1CC0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9655E-7D17-1C1D-0904-7B38330C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6A423-EA89-A5BE-6EEF-D1384862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4C1C8-BED8-2D97-C584-48FAB037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B9B8-7673-E173-CA04-46E6453F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0D5D4-28C5-0AF3-89A3-7435AE09B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C052F-CF51-D0FF-B69F-52483BCC9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1579F-D481-7AED-424A-12DA5A78F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72AE49-5881-194F-424F-AF9BB533A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F6C27-42F3-9160-5F9A-F8225063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2D6F7-0125-E0A6-FFD8-B000EC5B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6CCC8-A4D0-1FDA-CFDA-788AB1A5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E6E0-8EBA-922C-9E48-A52232D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D6880-EDBA-EC5E-FB90-57675D41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1AA9B-B3AD-C6D8-FAB8-4517CE9D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E76C1-6812-44B3-378C-82A2F39F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4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9E6C6-BB3B-7E8F-FCD0-32164274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EA7C0-7CC5-4C55-7493-2FF66A9A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79CCB-3460-C27E-42C7-7D3046DE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290-06F9-CEAB-85EF-B0C6EA50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0B8B5-4E80-2170-913A-F494AE40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54866-5A08-679B-DFF0-D53AC506F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E8CC4-733B-542E-913B-D8916A61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BE6A7-DA76-723D-E602-84F6DFC2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753FE-EFAD-04D7-221B-859D43B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2C5A-98B2-F9B5-80F4-01F0769D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65B32-6C68-9196-BCFE-2D362A20B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16286-EC0D-60A4-87C5-8F76B8A52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68BD2-0D57-84DF-CA0F-F7C1CE06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F265B-287F-84A7-A82B-505B2FED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DFB31-6260-69D2-9B1E-2CA26D24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DAD50-49C1-56D1-9243-24834592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5148E-BAC7-C81B-0982-243CD8EE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732D7-9CA2-0DB3-3DA1-1C7FAF8E9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6AE0B-D6F6-4D12-AD77-BC6104A6A79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2A97-65A4-535F-B492-2D2FCFD6A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E70B7-82CD-9AE8-F4D1-D9819097A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9FC2C-D324-4B1A-92D3-33045386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2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6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slide" Target="slide23.xml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microsoft.com/office/2007/relationships/hdphoto" Target="../media/hdphoto4.wdp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87.svg"/><Relationship Id="rId12" Type="http://schemas.openxmlformats.org/officeDocument/2006/relationships/slide" Target="slide3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1" Type="http://schemas.openxmlformats.org/officeDocument/2006/relationships/slide" Target="slide36.xml"/><Relationship Id="rId5" Type="http://schemas.openxmlformats.org/officeDocument/2006/relationships/image" Target="../media/image15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93.svg"/><Relationship Id="rId7" Type="http://schemas.openxmlformats.org/officeDocument/2006/relationships/image" Target="../media/image91.png"/><Relationship Id="rId12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11" Type="http://schemas.openxmlformats.org/officeDocument/2006/relationships/image" Target="../media/image97.sv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99.svg"/><Relationship Id="rId12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8.png"/><Relationship Id="rId11" Type="http://schemas.microsoft.com/office/2007/relationships/hdphoto" Target="../media/hdphoto5.wdp"/><Relationship Id="rId5" Type="http://schemas.openxmlformats.org/officeDocument/2006/relationships/image" Target="../media/image97.sv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5.wdp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3.png"/><Relationship Id="rId7" Type="http://schemas.microsoft.com/office/2007/relationships/hdphoto" Target="../media/hdphoto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3.png"/><Relationship Id="rId11" Type="http://schemas.openxmlformats.org/officeDocument/2006/relationships/image" Target="../media/image109.png"/><Relationship Id="rId5" Type="http://schemas.microsoft.com/office/2007/relationships/hdphoto" Target="../media/hdphoto6.wdp"/><Relationship Id="rId10" Type="http://schemas.openxmlformats.org/officeDocument/2006/relationships/image" Target="../media/image108.png"/><Relationship Id="rId4" Type="http://schemas.openxmlformats.org/officeDocument/2006/relationships/image" Target="../media/image11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12" Type="http://schemas.microsoft.com/office/2007/relationships/hdphoto" Target="../media/hdphoto10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11" Type="http://schemas.openxmlformats.org/officeDocument/2006/relationships/image" Target="../media/image127.png"/><Relationship Id="rId5" Type="http://schemas.openxmlformats.org/officeDocument/2006/relationships/image" Target="../media/image124.png"/><Relationship Id="rId10" Type="http://schemas.microsoft.com/office/2007/relationships/hdphoto" Target="../media/hdphoto9.wdp"/><Relationship Id="rId4" Type="http://schemas.openxmlformats.org/officeDocument/2006/relationships/image" Target="../media/image123.png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slide" Target="slide2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75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57CF0-4937-5803-4DCE-8475CFC070FE}"/>
              </a:ext>
            </a:extLst>
          </p:cNvPr>
          <p:cNvSpPr/>
          <p:nvPr/>
        </p:nvSpPr>
        <p:spPr bwMode="auto">
          <a:xfrm>
            <a:off x="1159329" y="1546357"/>
            <a:ext cx="9895114" cy="4985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Learning Assistance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68470-F04E-ABF4-3043-B37770B73667}"/>
              </a:ext>
            </a:extLst>
          </p:cNvPr>
          <p:cNvGrpSpPr/>
          <p:nvPr/>
        </p:nvGrpSpPr>
        <p:grpSpPr>
          <a:xfrm>
            <a:off x="1286819" y="1611669"/>
            <a:ext cx="9640135" cy="4854446"/>
            <a:chOff x="429980" y="1495216"/>
            <a:chExt cx="10016529" cy="50645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39FE5-E230-A36F-EB93-D326D6CA2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81" y="1495216"/>
              <a:ext cx="3939609" cy="5038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338672-8F01-F953-9204-12807463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9590" y="1495216"/>
              <a:ext cx="6076919" cy="251072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AC4AED-E320-1472-5FB2-5CACEEF46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647" t="56830" r="1759"/>
            <a:stretch/>
          </p:blipFill>
          <p:spPr>
            <a:xfrm>
              <a:off x="4369591" y="5626174"/>
              <a:ext cx="6076916" cy="9336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7E72A34-BC21-2790-A588-5C5DA9DA2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386" t="40800" r="1764"/>
            <a:stretch/>
          </p:blipFill>
          <p:spPr>
            <a:xfrm>
              <a:off x="4369590" y="4174634"/>
              <a:ext cx="6076917" cy="14002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9457E-C7FE-A3EB-1604-EA7FFD76B13C}"/>
                </a:ext>
              </a:extLst>
            </p:cNvPr>
            <p:cNvSpPr txBox="1"/>
            <p:nvPr/>
          </p:nvSpPr>
          <p:spPr>
            <a:xfrm>
              <a:off x="429980" y="6190464"/>
              <a:ext cx="393960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Syllabus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EB0E4B-6FAD-6C67-DDDB-AC885F464740}"/>
                </a:ext>
              </a:extLst>
            </p:cNvPr>
            <p:cNvSpPr txBox="1"/>
            <p:nvPr/>
          </p:nvSpPr>
          <p:spPr>
            <a:xfrm>
              <a:off x="4369589" y="1713868"/>
              <a:ext cx="607691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Instruction Plan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9659F3-031C-4F0D-A632-9FB5D280A0E7}"/>
                </a:ext>
              </a:extLst>
            </p:cNvPr>
            <p:cNvSpPr txBox="1"/>
            <p:nvPr/>
          </p:nvSpPr>
          <p:spPr>
            <a:xfrm>
              <a:off x="4369589" y="4014683"/>
              <a:ext cx="607691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Lab Manuals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752ADA-C0EB-AABD-86CE-D04D3885D9D2}"/>
                </a:ext>
              </a:extLst>
            </p:cNvPr>
            <p:cNvSpPr txBox="1"/>
            <p:nvPr/>
          </p:nvSpPr>
          <p:spPr>
            <a:xfrm>
              <a:off x="4369590" y="5671347"/>
              <a:ext cx="6076916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Reading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43544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8227306-5DEE-1768-38BB-02DA3FFF3644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Continuous Assessment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D4F0A7-E792-9E05-8FF0-59EA94E49434}"/>
              </a:ext>
            </a:extLst>
          </p:cNvPr>
          <p:cNvSpPr txBox="1"/>
          <p:nvPr/>
        </p:nvSpPr>
        <p:spPr>
          <a:xfrm>
            <a:off x="6216858" y="1565226"/>
            <a:ext cx="5545161" cy="454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ahnschrift" panose="020B0502040204020203" pitchFamily="34" charset="0"/>
              </a:rPr>
              <a:t>Students can: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download the allocated assignment,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upload the completed assignment, and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check the marks they are awarded for the assignment on UMS thus, eliminating the paperwork involved in it.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341DF2-E683-EA76-FA25-D81F75AF8557}"/>
              </a:ext>
            </a:extLst>
          </p:cNvPr>
          <p:cNvGrpSpPr/>
          <p:nvPr/>
        </p:nvGrpSpPr>
        <p:grpSpPr>
          <a:xfrm>
            <a:off x="429981" y="1671861"/>
            <a:ext cx="5475519" cy="4347940"/>
            <a:chOff x="429981" y="1671860"/>
            <a:chExt cx="7060536" cy="462820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2CBAE3-AFB8-583C-DDEC-6B0AEA849B85}"/>
                </a:ext>
              </a:extLst>
            </p:cNvPr>
            <p:cNvGrpSpPr/>
            <p:nvPr/>
          </p:nvGrpSpPr>
          <p:grpSpPr>
            <a:xfrm>
              <a:off x="429981" y="1671860"/>
              <a:ext cx="7060536" cy="2122714"/>
              <a:chOff x="429981" y="1763486"/>
              <a:chExt cx="7060536" cy="212271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71A6CB-5CD9-D18F-6739-B025766F73C0}"/>
                  </a:ext>
                </a:extLst>
              </p:cNvPr>
              <p:cNvSpPr/>
              <p:nvPr/>
            </p:nvSpPr>
            <p:spPr bwMode="auto">
              <a:xfrm>
                <a:off x="429981" y="1763486"/>
                <a:ext cx="7060536" cy="2122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DF04202-1FD4-CC4B-0621-64C595D0B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604" y="1944419"/>
                <a:ext cx="6823292" cy="1760849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84E0CCE-9BB9-791A-A7E0-9A9ACC4E9081}"/>
                </a:ext>
              </a:extLst>
            </p:cNvPr>
            <p:cNvGrpSpPr/>
            <p:nvPr/>
          </p:nvGrpSpPr>
          <p:grpSpPr>
            <a:xfrm>
              <a:off x="429981" y="3975507"/>
              <a:ext cx="7060536" cy="2324560"/>
              <a:chOff x="429981" y="4134079"/>
              <a:chExt cx="7060536" cy="232456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C35BD36-F6B4-519C-888E-C2F330F5DBBA}"/>
                  </a:ext>
                </a:extLst>
              </p:cNvPr>
              <p:cNvSpPr/>
              <p:nvPr/>
            </p:nvSpPr>
            <p:spPr bwMode="auto">
              <a:xfrm>
                <a:off x="429981" y="4134079"/>
                <a:ext cx="7060536" cy="2324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1F10E0A-5451-506C-64D8-ED4F74653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604" y="4248387"/>
                <a:ext cx="6823292" cy="20959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57249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E9B89-4007-7055-D5A0-815E816B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Examination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4894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61F2485-2C9D-AAA3-F4CA-35665512BB3B}"/>
              </a:ext>
            </a:extLst>
          </p:cNvPr>
          <p:cNvSpPr/>
          <p:nvPr/>
        </p:nvSpPr>
        <p:spPr bwMode="auto">
          <a:xfrm>
            <a:off x="429979" y="1555382"/>
            <a:ext cx="11338560" cy="49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14300" dir="24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Examination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949D520-A1A7-4C13-1598-BE75FA8D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59" y="4623101"/>
            <a:ext cx="8459468" cy="1685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7CB2C59-D38E-7C68-3DDE-064980F4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419" y="5169310"/>
            <a:ext cx="1864554" cy="10562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0CEE63-EE54-50A9-C4FA-66BD582C20EF}"/>
              </a:ext>
            </a:extLst>
          </p:cNvPr>
          <p:cNvGrpSpPr/>
          <p:nvPr/>
        </p:nvGrpSpPr>
        <p:grpSpPr>
          <a:xfrm>
            <a:off x="536867" y="1686815"/>
            <a:ext cx="5379514" cy="2722227"/>
            <a:chOff x="6092742" y="1738054"/>
            <a:chExt cx="5379514" cy="272222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0FB6EC2-DA9D-1FF0-6631-870E9EFB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9260" y="1739930"/>
              <a:ext cx="5372996" cy="27203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337CF0-C6F3-1543-89C7-9053C8D950EC}"/>
                </a:ext>
              </a:extLst>
            </p:cNvPr>
            <p:cNvSpPr txBox="1"/>
            <p:nvPr/>
          </p:nvSpPr>
          <p:spPr>
            <a:xfrm>
              <a:off x="6092742" y="1738054"/>
              <a:ext cx="5379514" cy="461665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Result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C501C-B5D2-A9B6-B01E-88F47F945CAD}"/>
              </a:ext>
            </a:extLst>
          </p:cNvPr>
          <p:cNvGrpSpPr/>
          <p:nvPr/>
        </p:nvGrpSpPr>
        <p:grpSpPr>
          <a:xfrm>
            <a:off x="6096000" y="1688690"/>
            <a:ext cx="5372996" cy="2720352"/>
            <a:chOff x="612858" y="1739931"/>
            <a:chExt cx="5372996" cy="27203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6F984C5-6539-8098-F024-87F54308E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7"/>
            <a:stretch/>
          </p:blipFill>
          <p:spPr>
            <a:xfrm>
              <a:off x="612859" y="1739931"/>
              <a:ext cx="5372995" cy="2720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B8DAF8-655F-EFEC-5E8A-27C3E701514A}"/>
                </a:ext>
              </a:extLst>
            </p:cNvPr>
            <p:cNvSpPr txBox="1"/>
            <p:nvPr/>
          </p:nvSpPr>
          <p:spPr>
            <a:xfrm>
              <a:off x="612858" y="3998618"/>
              <a:ext cx="5372996" cy="461665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Backlog/Re-appear Registration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B275F35-464E-F10A-58AF-48745ECC27F3}"/>
              </a:ext>
            </a:extLst>
          </p:cNvPr>
          <p:cNvSpPr txBox="1"/>
          <p:nvPr/>
        </p:nvSpPr>
        <p:spPr>
          <a:xfrm>
            <a:off x="612857" y="5846344"/>
            <a:ext cx="8459468" cy="461665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Seating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38AAA-C553-43C6-1072-D2D4FE91F305}"/>
              </a:ext>
            </a:extLst>
          </p:cNvPr>
          <p:cNvSpPr/>
          <p:nvPr/>
        </p:nvSpPr>
        <p:spPr bwMode="auto">
          <a:xfrm>
            <a:off x="9305961" y="4803687"/>
            <a:ext cx="1747156" cy="837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Up">
              <a:avLst>
                <a:gd name="adj" fmla="val 9839752"/>
              </a:avLst>
            </a:prstTxWarp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Scrutiny</a:t>
            </a:r>
          </a:p>
        </p:txBody>
      </p:sp>
    </p:spTree>
    <p:extLst>
      <p:ext uri="{BB962C8B-B14F-4D97-AF65-F5344CB8AC3E}">
        <p14:creationId xmlns:p14="http://schemas.microsoft.com/office/powerpoint/2010/main" val="17392692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E9B89-4007-7055-D5A0-815E816B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" r="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Dissertation/Capstone/Training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0145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655FAF-C785-3893-FE13-8D7DBCA361A8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Dissertation/Capstone/Training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DEB394-25A1-857B-F937-DB19422F08A7}"/>
              </a:ext>
            </a:extLst>
          </p:cNvPr>
          <p:cNvGrpSpPr/>
          <p:nvPr/>
        </p:nvGrpSpPr>
        <p:grpSpPr>
          <a:xfrm>
            <a:off x="429981" y="1959956"/>
            <a:ext cx="5342169" cy="3666219"/>
            <a:chOff x="429980" y="1799357"/>
            <a:chExt cx="6492240" cy="42062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33A010-C05D-371F-AC36-30B198D98E34}"/>
                </a:ext>
              </a:extLst>
            </p:cNvPr>
            <p:cNvSpPr/>
            <p:nvPr/>
          </p:nvSpPr>
          <p:spPr bwMode="auto">
            <a:xfrm>
              <a:off x="429980" y="1799357"/>
              <a:ext cx="6492240" cy="4206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B75B5-C380-1E11-E640-33D474CBF97F}"/>
                </a:ext>
              </a:extLst>
            </p:cNvPr>
            <p:cNvGrpSpPr/>
            <p:nvPr/>
          </p:nvGrpSpPr>
          <p:grpSpPr>
            <a:xfrm>
              <a:off x="519241" y="1867327"/>
              <a:ext cx="6313719" cy="4070301"/>
              <a:chOff x="519241" y="1867571"/>
              <a:chExt cx="6313719" cy="40703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EE17391-FD56-0C6A-813A-9B3FAA5CF0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95" t="4633" b="5864"/>
              <a:stretch/>
            </p:blipFill>
            <p:spPr>
              <a:xfrm>
                <a:off x="519241" y="1867571"/>
                <a:ext cx="6313719" cy="63418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616BD1-3FDE-5565-E200-FED180DF9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3"/>
              <a:stretch/>
            </p:blipFill>
            <p:spPr>
              <a:xfrm>
                <a:off x="519241" y="3047465"/>
                <a:ext cx="6313719" cy="2890407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032BD-E03F-1B5B-D4EA-EA98F21AA5C2}"/>
                </a:ext>
              </a:extLst>
            </p:cNvPr>
            <p:cNvSpPr txBox="1"/>
            <p:nvPr/>
          </p:nvSpPr>
          <p:spPr>
            <a:xfrm>
              <a:off x="519241" y="2501514"/>
              <a:ext cx="631371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Viewing Monthly CA Marks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661C50-89A8-4658-BB22-7D5D1FEDF0A6}"/>
                </a:ext>
              </a:extLst>
            </p:cNvPr>
            <p:cNvSpPr txBox="1"/>
            <p:nvPr/>
          </p:nvSpPr>
          <p:spPr>
            <a:xfrm>
              <a:off x="519241" y="5568296"/>
              <a:ext cx="631371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Uploading Project/Thesis Documents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4BD883-7B7A-7518-EC6F-6799EBEE547F}"/>
              </a:ext>
            </a:extLst>
          </p:cNvPr>
          <p:cNvSpPr txBox="1"/>
          <p:nvPr/>
        </p:nvSpPr>
        <p:spPr>
          <a:xfrm>
            <a:off x="6342608" y="1426808"/>
            <a:ext cx="5345962" cy="473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ahnschrift" panose="020B0502040204020203" pitchFamily="34" charset="0"/>
              </a:rPr>
              <a:t>Students can: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check the supervisor details and participate in supervisor polling.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view the CA marks awarded by their supervisor.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upload the project or thesis documents.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additionally, upload the record of their publication data, and request for IPR.</a:t>
            </a:r>
          </a:p>
        </p:txBody>
      </p:sp>
    </p:spTree>
    <p:extLst>
      <p:ext uri="{BB962C8B-B14F-4D97-AF65-F5344CB8AC3E}">
        <p14:creationId xmlns:p14="http://schemas.microsoft.com/office/powerpoint/2010/main" val="359436922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FD884BA2-EF1B-85BB-F87F-4AADE8AAC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6" b="7784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Feedbacks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93317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Feedbacks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22B8B-4A85-A2E4-3E70-D6BE780221C4}"/>
              </a:ext>
            </a:extLst>
          </p:cNvPr>
          <p:cNvSpPr txBox="1"/>
          <p:nvPr/>
        </p:nvSpPr>
        <p:spPr>
          <a:xfrm>
            <a:off x="429981" y="1908002"/>
            <a:ext cx="5113568" cy="388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" panose="020B0502040204020203" pitchFamily="34" charset="0"/>
              </a:rPr>
              <a:t>Students are made available to provide different types of feedback for continuous improvement in several areas. On UMS following feedback are available: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367A2A1-EC79-B249-6146-DC4D281A2FC3}"/>
              </a:ext>
            </a:extLst>
          </p:cNvPr>
          <p:cNvSpPr/>
          <p:nvPr/>
        </p:nvSpPr>
        <p:spPr>
          <a:xfrm>
            <a:off x="5600700" y="1620679"/>
            <a:ext cx="6476999" cy="817721"/>
          </a:xfrm>
          <a:custGeom>
            <a:avLst/>
            <a:gdLst>
              <a:gd name="connsiteX0" fmla="*/ 0 w 5584372"/>
              <a:gd name="connsiteY0" fmla="*/ 75954 h 455715"/>
              <a:gd name="connsiteX1" fmla="*/ 75954 w 5584372"/>
              <a:gd name="connsiteY1" fmla="*/ 0 h 455715"/>
              <a:gd name="connsiteX2" fmla="*/ 5508418 w 5584372"/>
              <a:gd name="connsiteY2" fmla="*/ 0 h 455715"/>
              <a:gd name="connsiteX3" fmla="*/ 5584372 w 5584372"/>
              <a:gd name="connsiteY3" fmla="*/ 75954 h 455715"/>
              <a:gd name="connsiteX4" fmla="*/ 5584372 w 5584372"/>
              <a:gd name="connsiteY4" fmla="*/ 379761 h 455715"/>
              <a:gd name="connsiteX5" fmla="*/ 5508418 w 5584372"/>
              <a:gd name="connsiteY5" fmla="*/ 455715 h 455715"/>
              <a:gd name="connsiteX6" fmla="*/ 75954 w 5584372"/>
              <a:gd name="connsiteY6" fmla="*/ 455715 h 455715"/>
              <a:gd name="connsiteX7" fmla="*/ 0 w 5584372"/>
              <a:gd name="connsiteY7" fmla="*/ 379761 h 455715"/>
              <a:gd name="connsiteX8" fmla="*/ 0 w 5584372"/>
              <a:gd name="connsiteY8" fmla="*/ 75954 h 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84372" h="455715">
                <a:moveTo>
                  <a:pt x="0" y="75954"/>
                </a:moveTo>
                <a:cubicBezTo>
                  <a:pt x="0" y="34006"/>
                  <a:pt x="34006" y="0"/>
                  <a:pt x="75954" y="0"/>
                </a:cubicBezTo>
                <a:lnTo>
                  <a:pt x="5508418" y="0"/>
                </a:lnTo>
                <a:cubicBezTo>
                  <a:pt x="5550366" y="0"/>
                  <a:pt x="5584372" y="34006"/>
                  <a:pt x="5584372" y="75954"/>
                </a:cubicBezTo>
                <a:lnTo>
                  <a:pt x="5584372" y="379761"/>
                </a:lnTo>
                <a:cubicBezTo>
                  <a:pt x="5584372" y="421709"/>
                  <a:pt x="5550366" y="455715"/>
                  <a:pt x="5508418" y="455715"/>
                </a:cubicBezTo>
                <a:lnTo>
                  <a:pt x="75954" y="455715"/>
                </a:lnTo>
                <a:cubicBezTo>
                  <a:pt x="34006" y="455715"/>
                  <a:pt x="0" y="421709"/>
                  <a:pt x="0" y="379761"/>
                </a:cubicBezTo>
                <a:lnTo>
                  <a:pt x="0" y="75954"/>
                </a:lnTo>
                <a:close/>
              </a:path>
            </a:pathLst>
          </a:custGeom>
          <a:gradFill>
            <a:gsLst>
              <a:gs pos="95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Alumni Feedback on program PO/PSO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33191B-12DA-386B-4FF3-EBC016293690}"/>
              </a:ext>
            </a:extLst>
          </p:cNvPr>
          <p:cNvSpPr/>
          <p:nvPr/>
        </p:nvSpPr>
        <p:spPr>
          <a:xfrm>
            <a:off x="5600700" y="2530593"/>
            <a:ext cx="6476999" cy="817721"/>
          </a:xfrm>
          <a:custGeom>
            <a:avLst/>
            <a:gdLst>
              <a:gd name="connsiteX0" fmla="*/ 0 w 5584372"/>
              <a:gd name="connsiteY0" fmla="*/ 75954 h 455715"/>
              <a:gd name="connsiteX1" fmla="*/ 75954 w 5584372"/>
              <a:gd name="connsiteY1" fmla="*/ 0 h 455715"/>
              <a:gd name="connsiteX2" fmla="*/ 5508418 w 5584372"/>
              <a:gd name="connsiteY2" fmla="*/ 0 h 455715"/>
              <a:gd name="connsiteX3" fmla="*/ 5584372 w 5584372"/>
              <a:gd name="connsiteY3" fmla="*/ 75954 h 455715"/>
              <a:gd name="connsiteX4" fmla="*/ 5584372 w 5584372"/>
              <a:gd name="connsiteY4" fmla="*/ 379761 h 455715"/>
              <a:gd name="connsiteX5" fmla="*/ 5508418 w 5584372"/>
              <a:gd name="connsiteY5" fmla="*/ 455715 h 455715"/>
              <a:gd name="connsiteX6" fmla="*/ 75954 w 5584372"/>
              <a:gd name="connsiteY6" fmla="*/ 455715 h 455715"/>
              <a:gd name="connsiteX7" fmla="*/ 0 w 5584372"/>
              <a:gd name="connsiteY7" fmla="*/ 379761 h 455715"/>
              <a:gd name="connsiteX8" fmla="*/ 0 w 5584372"/>
              <a:gd name="connsiteY8" fmla="*/ 75954 h 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84372" h="455715">
                <a:moveTo>
                  <a:pt x="0" y="75954"/>
                </a:moveTo>
                <a:cubicBezTo>
                  <a:pt x="0" y="34006"/>
                  <a:pt x="34006" y="0"/>
                  <a:pt x="75954" y="0"/>
                </a:cubicBezTo>
                <a:lnTo>
                  <a:pt x="5508418" y="0"/>
                </a:lnTo>
                <a:cubicBezTo>
                  <a:pt x="5550366" y="0"/>
                  <a:pt x="5584372" y="34006"/>
                  <a:pt x="5584372" y="75954"/>
                </a:cubicBezTo>
                <a:lnTo>
                  <a:pt x="5584372" y="379761"/>
                </a:lnTo>
                <a:cubicBezTo>
                  <a:pt x="5584372" y="421709"/>
                  <a:pt x="5550366" y="455715"/>
                  <a:pt x="5508418" y="455715"/>
                </a:cubicBezTo>
                <a:lnTo>
                  <a:pt x="75954" y="455715"/>
                </a:lnTo>
                <a:cubicBezTo>
                  <a:pt x="34006" y="455715"/>
                  <a:pt x="0" y="421709"/>
                  <a:pt x="0" y="379761"/>
                </a:cubicBezTo>
                <a:lnTo>
                  <a:pt x="0" y="75954"/>
                </a:lnTo>
                <a:close/>
              </a:path>
            </a:pathLst>
          </a:custGeom>
          <a:gradFill>
            <a:gsLst>
              <a:gs pos="95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Curriculum Feedback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1058F2-0DF4-B7D1-32C5-275A3CF19EC9}"/>
              </a:ext>
            </a:extLst>
          </p:cNvPr>
          <p:cNvSpPr/>
          <p:nvPr/>
        </p:nvSpPr>
        <p:spPr>
          <a:xfrm>
            <a:off x="5600700" y="3440507"/>
            <a:ext cx="6476999" cy="817721"/>
          </a:xfrm>
          <a:custGeom>
            <a:avLst/>
            <a:gdLst>
              <a:gd name="connsiteX0" fmla="*/ 0 w 5584372"/>
              <a:gd name="connsiteY0" fmla="*/ 75954 h 455715"/>
              <a:gd name="connsiteX1" fmla="*/ 75954 w 5584372"/>
              <a:gd name="connsiteY1" fmla="*/ 0 h 455715"/>
              <a:gd name="connsiteX2" fmla="*/ 5508418 w 5584372"/>
              <a:gd name="connsiteY2" fmla="*/ 0 h 455715"/>
              <a:gd name="connsiteX3" fmla="*/ 5584372 w 5584372"/>
              <a:gd name="connsiteY3" fmla="*/ 75954 h 455715"/>
              <a:gd name="connsiteX4" fmla="*/ 5584372 w 5584372"/>
              <a:gd name="connsiteY4" fmla="*/ 379761 h 455715"/>
              <a:gd name="connsiteX5" fmla="*/ 5508418 w 5584372"/>
              <a:gd name="connsiteY5" fmla="*/ 455715 h 455715"/>
              <a:gd name="connsiteX6" fmla="*/ 75954 w 5584372"/>
              <a:gd name="connsiteY6" fmla="*/ 455715 h 455715"/>
              <a:gd name="connsiteX7" fmla="*/ 0 w 5584372"/>
              <a:gd name="connsiteY7" fmla="*/ 379761 h 455715"/>
              <a:gd name="connsiteX8" fmla="*/ 0 w 5584372"/>
              <a:gd name="connsiteY8" fmla="*/ 75954 h 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84372" h="455715">
                <a:moveTo>
                  <a:pt x="0" y="75954"/>
                </a:moveTo>
                <a:cubicBezTo>
                  <a:pt x="0" y="34006"/>
                  <a:pt x="34006" y="0"/>
                  <a:pt x="75954" y="0"/>
                </a:cubicBezTo>
                <a:lnTo>
                  <a:pt x="5508418" y="0"/>
                </a:lnTo>
                <a:cubicBezTo>
                  <a:pt x="5550366" y="0"/>
                  <a:pt x="5584372" y="34006"/>
                  <a:pt x="5584372" y="75954"/>
                </a:cubicBezTo>
                <a:lnTo>
                  <a:pt x="5584372" y="379761"/>
                </a:lnTo>
                <a:cubicBezTo>
                  <a:pt x="5584372" y="421709"/>
                  <a:pt x="5550366" y="455715"/>
                  <a:pt x="5508418" y="455715"/>
                </a:cubicBezTo>
                <a:lnTo>
                  <a:pt x="75954" y="455715"/>
                </a:lnTo>
                <a:cubicBezTo>
                  <a:pt x="34006" y="455715"/>
                  <a:pt x="0" y="421709"/>
                  <a:pt x="0" y="379761"/>
                </a:cubicBezTo>
                <a:lnTo>
                  <a:pt x="0" y="75954"/>
                </a:lnTo>
                <a:close/>
              </a:path>
            </a:pathLst>
          </a:custGeom>
          <a:gradFill>
            <a:gsLst>
              <a:gs pos="95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Guest Lecture Feedback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DC60707-8444-4AFF-9588-06E577C70010}"/>
              </a:ext>
            </a:extLst>
          </p:cNvPr>
          <p:cNvSpPr/>
          <p:nvPr/>
        </p:nvSpPr>
        <p:spPr>
          <a:xfrm>
            <a:off x="5600700" y="4350421"/>
            <a:ext cx="6476999" cy="817721"/>
          </a:xfrm>
          <a:custGeom>
            <a:avLst/>
            <a:gdLst>
              <a:gd name="connsiteX0" fmla="*/ 0 w 5584372"/>
              <a:gd name="connsiteY0" fmla="*/ 75954 h 455715"/>
              <a:gd name="connsiteX1" fmla="*/ 75954 w 5584372"/>
              <a:gd name="connsiteY1" fmla="*/ 0 h 455715"/>
              <a:gd name="connsiteX2" fmla="*/ 5508418 w 5584372"/>
              <a:gd name="connsiteY2" fmla="*/ 0 h 455715"/>
              <a:gd name="connsiteX3" fmla="*/ 5584372 w 5584372"/>
              <a:gd name="connsiteY3" fmla="*/ 75954 h 455715"/>
              <a:gd name="connsiteX4" fmla="*/ 5584372 w 5584372"/>
              <a:gd name="connsiteY4" fmla="*/ 379761 h 455715"/>
              <a:gd name="connsiteX5" fmla="*/ 5508418 w 5584372"/>
              <a:gd name="connsiteY5" fmla="*/ 455715 h 455715"/>
              <a:gd name="connsiteX6" fmla="*/ 75954 w 5584372"/>
              <a:gd name="connsiteY6" fmla="*/ 455715 h 455715"/>
              <a:gd name="connsiteX7" fmla="*/ 0 w 5584372"/>
              <a:gd name="connsiteY7" fmla="*/ 379761 h 455715"/>
              <a:gd name="connsiteX8" fmla="*/ 0 w 5584372"/>
              <a:gd name="connsiteY8" fmla="*/ 75954 h 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84372" h="455715">
                <a:moveTo>
                  <a:pt x="0" y="75954"/>
                </a:moveTo>
                <a:cubicBezTo>
                  <a:pt x="0" y="34006"/>
                  <a:pt x="34006" y="0"/>
                  <a:pt x="75954" y="0"/>
                </a:cubicBezTo>
                <a:lnTo>
                  <a:pt x="5508418" y="0"/>
                </a:lnTo>
                <a:cubicBezTo>
                  <a:pt x="5550366" y="0"/>
                  <a:pt x="5584372" y="34006"/>
                  <a:pt x="5584372" y="75954"/>
                </a:cubicBezTo>
                <a:lnTo>
                  <a:pt x="5584372" y="379761"/>
                </a:lnTo>
                <a:cubicBezTo>
                  <a:pt x="5584372" y="421709"/>
                  <a:pt x="5550366" y="455715"/>
                  <a:pt x="5508418" y="455715"/>
                </a:cubicBezTo>
                <a:lnTo>
                  <a:pt x="75954" y="455715"/>
                </a:lnTo>
                <a:cubicBezTo>
                  <a:pt x="34006" y="455715"/>
                  <a:pt x="0" y="421709"/>
                  <a:pt x="0" y="379761"/>
                </a:cubicBezTo>
                <a:lnTo>
                  <a:pt x="0" y="75954"/>
                </a:lnTo>
                <a:close/>
              </a:path>
            </a:pathLst>
          </a:custGeom>
          <a:gradFill>
            <a:gsLst>
              <a:gs pos="95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Lecture Feedback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6AB1563-5D42-17B7-BF82-950E8E1BA7CE}"/>
              </a:ext>
            </a:extLst>
          </p:cNvPr>
          <p:cNvSpPr/>
          <p:nvPr/>
        </p:nvSpPr>
        <p:spPr>
          <a:xfrm>
            <a:off x="5600700" y="5260335"/>
            <a:ext cx="6476999" cy="817721"/>
          </a:xfrm>
          <a:custGeom>
            <a:avLst/>
            <a:gdLst>
              <a:gd name="connsiteX0" fmla="*/ 0 w 5584372"/>
              <a:gd name="connsiteY0" fmla="*/ 75954 h 455715"/>
              <a:gd name="connsiteX1" fmla="*/ 75954 w 5584372"/>
              <a:gd name="connsiteY1" fmla="*/ 0 h 455715"/>
              <a:gd name="connsiteX2" fmla="*/ 5508418 w 5584372"/>
              <a:gd name="connsiteY2" fmla="*/ 0 h 455715"/>
              <a:gd name="connsiteX3" fmla="*/ 5584372 w 5584372"/>
              <a:gd name="connsiteY3" fmla="*/ 75954 h 455715"/>
              <a:gd name="connsiteX4" fmla="*/ 5584372 w 5584372"/>
              <a:gd name="connsiteY4" fmla="*/ 379761 h 455715"/>
              <a:gd name="connsiteX5" fmla="*/ 5508418 w 5584372"/>
              <a:gd name="connsiteY5" fmla="*/ 455715 h 455715"/>
              <a:gd name="connsiteX6" fmla="*/ 75954 w 5584372"/>
              <a:gd name="connsiteY6" fmla="*/ 455715 h 455715"/>
              <a:gd name="connsiteX7" fmla="*/ 0 w 5584372"/>
              <a:gd name="connsiteY7" fmla="*/ 379761 h 455715"/>
              <a:gd name="connsiteX8" fmla="*/ 0 w 5584372"/>
              <a:gd name="connsiteY8" fmla="*/ 75954 h 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84372" h="455715">
                <a:moveTo>
                  <a:pt x="0" y="75954"/>
                </a:moveTo>
                <a:cubicBezTo>
                  <a:pt x="0" y="34006"/>
                  <a:pt x="34006" y="0"/>
                  <a:pt x="75954" y="0"/>
                </a:cubicBezTo>
                <a:lnTo>
                  <a:pt x="5508418" y="0"/>
                </a:lnTo>
                <a:cubicBezTo>
                  <a:pt x="5550366" y="0"/>
                  <a:pt x="5584372" y="34006"/>
                  <a:pt x="5584372" y="75954"/>
                </a:cubicBezTo>
                <a:lnTo>
                  <a:pt x="5584372" y="379761"/>
                </a:lnTo>
                <a:cubicBezTo>
                  <a:pt x="5584372" y="421709"/>
                  <a:pt x="5550366" y="455715"/>
                  <a:pt x="5508418" y="455715"/>
                </a:cubicBezTo>
                <a:lnTo>
                  <a:pt x="75954" y="455715"/>
                </a:lnTo>
                <a:cubicBezTo>
                  <a:pt x="34006" y="455715"/>
                  <a:pt x="0" y="421709"/>
                  <a:pt x="0" y="379761"/>
                </a:cubicBezTo>
                <a:lnTo>
                  <a:pt x="0" y="75954"/>
                </a:lnTo>
                <a:close/>
              </a:path>
            </a:pathLst>
          </a:custGeom>
          <a:gradFill>
            <a:gsLst>
              <a:gs pos="95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Student Exit Survey</a:t>
            </a:r>
          </a:p>
        </p:txBody>
      </p:sp>
    </p:spTree>
    <p:extLst>
      <p:ext uri="{BB962C8B-B14F-4D97-AF65-F5344CB8AC3E}">
        <p14:creationId xmlns:p14="http://schemas.microsoft.com/office/powerpoint/2010/main" val="308302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4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E9B89-4007-7055-D5A0-815E816B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Library Services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26889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BCCDD6-C4D9-D01C-E4D6-2820D099B519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Library Services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AB9BE5-BDD2-230E-7689-10908B8B2073}"/>
              </a:ext>
            </a:extLst>
          </p:cNvPr>
          <p:cNvGrpSpPr/>
          <p:nvPr/>
        </p:nvGrpSpPr>
        <p:grpSpPr>
          <a:xfrm>
            <a:off x="429981" y="1643282"/>
            <a:ext cx="5437419" cy="4643218"/>
            <a:chOff x="429981" y="1414682"/>
            <a:chExt cx="6580419" cy="500516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ABEB92-49AD-05BF-2C1A-FE43908571A2}"/>
                </a:ext>
              </a:extLst>
            </p:cNvPr>
            <p:cNvSpPr/>
            <p:nvPr/>
          </p:nvSpPr>
          <p:spPr bwMode="auto">
            <a:xfrm>
              <a:off x="429981" y="1414682"/>
              <a:ext cx="6580419" cy="5005168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D25F9A-95D0-B46E-D342-8F9AA1B3E60D}"/>
                </a:ext>
              </a:extLst>
            </p:cNvPr>
            <p:cNvGrpSpPr/>
            <p:nvPr/>
          </p:nvGrpSpPr>
          <p:grpSpPr>
            <a:xfrm>
              <a:off x="595990" y="1573790"/>
              <a:ext cx="6237519" cy="4694057"/>
              <a:chOff x="429981" y="1516640"/>
              <a:chExt cx="6237519" cy="46940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DD402BE-B8B7-7D3D-D8EC-FFEE89434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981" y="4076615"/>
                <a:ext cx="2781304" cy="213408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ABA41B-AA1B-A3D8-5012-3982D7A8F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195" y="4076615"/>
                <a:ext cx="2781305" cy="21340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15C06F4-5492-FF07-3AAE-F54DC3177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981" y="1516640"/>
                <a:ext cx="6237519" cy="2151345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9A876-5D10-AC11-B2D3-9C19C2FDAFC3}"/>
                </a:ext>
              </a:extLst>
            </p:cNvPr>
            <p:cNvSpPr txBox="1"/>
            <p:nvPr/>
          </p:nvSpPr>
          <p:spPr>
            <a:xfrm>
              <a:off x="595991" y="5932923"/>
              <a:ext cx="2781304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Thesis Repository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09661-F5C3-3031-2EAA-87FAAC92522C}"/>
                </a:ext>
              </a:extLst>
            </p:cNvPr>
            <p:cNvSpPr txBox="1"/>
            <p:nvPr/>
          </p:nvSpPr>
          <p:spPr>
            <a:xfrm>
              <a:off x="4052204" y="5932923"/>
              <a:ext cx="2781305" cy="39812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E-Resources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28B3CD-C1A9-74CF-41B2-5021BC84496E}"/>
                </a:ext>
              </a:extLst>
            </p:cNvPr>
            <p:cNvSpPr txBox="1"/>
            <p:nvPr/>
          </p:nvSpPr>
          <p:spPr>
            <a:xfrm>
              <a:off x="595989" y="3355803"/>
              <a:ext cx="6237519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Library Search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FB27DD8-7757-E9BE-E865-49544AE77C1C}"/>
              </a:ext>
            </a:extLst>
          </p:cNvPr>
          <p:cNvSpPr/>
          <p:nvPr/>
        </p:nvSpPr>
        <p:spPr>
          <a:xfrm>
            <a:off x="6231623" y="1911683"/>
            <a:ext cx="5730227" cy="1134000"/>
          </a:xfrm>
          <a:custGeom>
            <a:avLst/>
            <a:gdLst>
              <a:gd name="connsiteX0" fmla="*/ 0 w 5730227"/>
              <a:gd name="connsiteY0" fmla="*/ 0 h 1134000"/>
              <a:gd name="connsiteX1" fmla="*/ 5730227 w 5730227"/>
              <a:gd name="connsiteY1" fmla="*/ 0 h 1134000"/>
              <a:gd name="connsiteX2" fmla="*/ 5730227 w 5730227"/>
              <a:gd name="connsiteY2" fmla="*/ 1134000 h 1134000"/>
              <a:gd name="connsiteX3" fmla="*/ 0 w 5730227"/>
              <a:gd name="connsiteY3" fmla="*/ 1134000 h 1134000"/>
              <a:gd name="connsiteX4" fmla="*/ 0 w 5730227"/>
              <a:gd name="connsiteY4" fmla="*/ 0 h 11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0227" h="1134000">
                <a:moveTo>
                  <a:pt x="0" y="0"/>
                </a:moveTo>
                <a:lnTo>
                  <a:pt x="5730227" y="0"/>
                </a:lnTo>
                <a:lnTo>
                  <a:pt x="5730227" y="1134000"/>
                </a:lnTo>
                <a:lnTo>
                  <a:pt x="0" y="1134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4729" tIns="416560" rIns="444729" bIns="14224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>
                <a:latin typeface="Bahnschrift" panose="020B0502040204020203" pitchFamily="34" charset="0"/>
              </a:rPr>
              <a:t>Students can look for the availability of the books they want on UMS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8A82FB9-DC0B-7821-0FC1-890AD67E8528}"/>
              </a:ext>
            </a:extLst>
          </p:cNvPr>
          <p:cNvSpPr/>
          <p:nvPr/>
        </p:nvSpPr>
        <p:spPr>
          <a:xfrm>
            <a:off x="6518134" y="1616483"/>
            <a:ext cx="4011158" cy="590400"/>
          </a:xfrm>
          <a:custGeom>
            <a:avLst/>
            <a:gdLst>
              <a:gd name="connsiteX0" fmla="*/ 0 w 4011158"/>
              <a:gd name="connsiteY0" fmla="*/ 98402 h 590400"/>
              <a:gd name="connsiteX1" fmla="*/ 98402 w 4011158"/>
              <a:gd name="connsiteY1" fmla="*/ 0 h 590400"/>
              <a:gd name="connsiteX2" fmla="*/ 3912756 w 4011158"/>
              <a:gd name="connsiteY2" fmla="*/ 0 h 590400"/>
              <a:gd name="connsiteX3" fmla="*/ 4011158 w 4011158"/>
              <a:gd name="connsiteY3" fmla="*/ 98402 h 590400"/>
              <a:gd name="connsiteX4" fmla="*/ 4011158 w 4011158"/>
              <a:gd name="connsiteY4" fmla="*/ 491998 h 590400"/>
              <a:gd name="connsiteX5" fmla="*/ 3912756 w 4011158"/>
              <a:gd name="connsiteY5" fmla="*/ 590400 h 590400"/>
              <a:gd name="connsiteX6" fmla="*/ 98402 w 4011158"/>
              <a:gd name="connsiteY6" fmla="*/ 590400 h 590400"/>
              <a:gd name="connsiteX7" fmla="*/ 0 w 4011158"/>
              <a:gd name="connsiteY7" fmla="*/ 491998 h 590400"/>
              <a:gd name="connsiteX8" fmla="*/ 0 w 4011158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1158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3912756" y="0"/>
                </a:lnTo>
                <a:cubicBezTo>
                  <a:pt x="3967102" y="0"/>
                  <a:pt x="4011158" y="44056"/>
                  <a:pt x="4011158" y="98402"/>
                </a:cubicBezTo>
                <a:lnTo>
                  <a:pt x="4011158" y="491998"/>
                </a:lnTo>
                <a:cubicBezTo>
                  <a:pt x="4011158" y="546344"/>
                  <a:pt x="3967102" y="590400"/>
                  <a:pt x="3912756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Library Search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9AF545D-30A5-6379-3782-C8B450C08367}"/>
              </a:ext>
            </a:extLst>
          </p:cNvPr>
          <p:cNvSpPr/>
          <p:nvPr/>
        </p:nvSpPr>
        <p:spPr>
          <a:xfrm>
            <a:off x="6231623" y="3448883"/>
            <a:ext cx="5730227" cy="1134000"/>
          </a:xfrm>
          <a:custGeom>
            <a:avLst/>
            <a:gdLst>
              <a:gd name="connsiteX0" fmla="*/ 0 w 5730227"/>
              <a:gd name="connsiteY0" fmla="*/ 0 h 1134000"/>
              <a:gd name="connsiteX1" fmla="*/ 5730227 w 5730227"/>
              <a:gd name="connsiteY1" fmla="*/ 0 h 1134000"/>
              <a:gd name="connsiteX2" fmla="*/ 5730227 w 5730227"/>
              <a:gd name="connsiteY2" fmla="*/ 1134000 h 1134000"/>
              <a:gd name="connsiteX3" fmla="*/ 0 w 5730227"/>
              <a:gd name="connsiteY3" fmla="*/ 1134000 h 1134000"/>
              <a:gd name="connsiteX4" fmla="*/ 0 w 5730227"/>
              <a:gd name="connsiteY4" fmla="*/ 0 h 11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0227" h="1134000">
                <a:moveTo>
                  <a:pt x="0" y="0"/>
                </a:moveTo>
                <a:lnTo>
                  <a:pt x="5730227" y="0"/>
                </a:lnTo>
                <a:lnTo>
                  <a:pt x="5730227" y="1134000"/>
                </a:lnTo>
                <a:lnTo>
                  <a:pt x="0" y="1134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4729" tIns="416560" rIns="444729" bIns="14224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>
                <a:latin typeface="Bahnschrift" panose="020B0502040204020203" pitchFamily="34" charset="0"/>
              </a:rPr>
              <a:t>University maintains a digital repository of the thesis submitted earlier.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AA36B9-ADB2-6089-09D4-BFA5B59C74F5}"/>
              </a:ext>
            </a:extLst>
          </p:cNvPr>
          <p:cNvSpPr/>
          <p:nvPr/>
        </p:nvSpPr>
        <p:spPr>
          <a:xfrm>
            <a:off x="6518134" y="3153684"/>
            <a:ext cx="4011158" cy="590400"/>
          </a:xfrm>
          <a:custGeom>
            <a:avLst/>
            <a:gdLst>
              <a:gd name="connsiteX0" fmla="*/ 0 w 4011158"/>
              <a:gd name="connsiteY0" fmla="*/ 98402 h 590400"/>
              <a:gd name="connsiteX1" fmla="*/ 98402 w 4011158"/>
              <a:gd name="connsiteY1" fmla="*/ 0 h 590400"/>
              <a:gd name="connsiteX2" fmla="*/ 3912756 w 4011158"/>
              <a:gd name="connsiteY2" fmla="*/ 0 h 590400"/>
              <a:gd name="connsiteX3" fmla="*/ 4011158 w 4011158"/>
              <a:gd name="connsiteY3" fmla="*/ 98402 h 590400"/>
              <a:gd name="connsiteX4" fmla="*/ 4011158 w 4011158"/>
              <a:gd name="connsiteY4" fmla="*/ 491998 h 590400"/>
              <a:gd name="connsiteX5" fmla="*/ 3912756 w 4011158"/>
              <a:gd name="connsiteY5" fmla="*/ 590400 h 590400"/>
              <a:gd name="connsiteX6" fmla="*/ 98402 w 4011158"/>
              <a:gd name="connsiteY6" fmla="*/ 590400 h 590400"/>
              <a:gd name="connsiteX7" fmla="*/ 0 w 4011158"/>
              <a:gd name="connsiteY7" fmla="*/ 491998 h 590400"/>
              <a:gd name="connsiteX8" fmla="*/ 0 w 4011158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1158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3912756" y="0"/>
                </a:lnTo>
                <a:cubicBezTo>
                  <a:pt x="3967102" y="0"/>
                  <a:pt x="4011158" y="44056"/>
                  <a:pt x="4011158" y="98402"/>
                </a:cubicBezTo>
                <a:lnTo>
                  <a:pt x="4011158" y="491998"/>
                </a:lnTo>
                <a:cubicBezTo>
                  <a:pt x="4011158" y="546344"/>
                  <a:pt x="3967102" y="590400"/>
                  <a:pt x="3912756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Thesis Repository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2114A31-E6B8-44D1-CC99-B9C6DCDFD93A}"/>
              </a:ext>
            </a:extLst>
          </p:cNvPr>
          <p:cNvSpPr/>
          <p:nvPr/>
        </p:nvSpPr>
        <p:spPr>
          <a:xfrm>
            <a:off x="6231623" y="4986084"/>
            <a:ext cx="5730227" cy="1386000"/>
          </a:xfrm>
          <a:custGeom>
            <a:avLst/>
            <a:gdLst>
              <a:gd name="connsiteX0" fmla="*/ 0 w 5730227"/>
              <a:gd name="connsiteY0" fmla="*/ 0 h 1386000"/>
              <a:gd name="connsiteX1" fmla="*/ 5730227 w 5730227"/>
              <a:gd name="connsiteY1" fmla="*/ 0 h 1386000"/>
              <a:gd name="connsiteX2" fmla="*/ 5730227 w 5730227"/>
              <a:gd name="connsiteY2" fmla="*/ 1386000 h 1386000"/>
              <a:gd name="connsiteX3" fmla="*/ 0 w 5730227"/>
              <a:gd name="connsiteY3" fmla="*/ 1386000 h 1386000"/>
              <a:gd name="connsiteX4" fmla="*/ 0 w 5730227"/>
              <a:gd name="connsiteY4" fmla="*/ 0 h 13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0227" h="1386000">
                <a:moveTo>
                  <a:pt x="0" y="0"/>
                </a:moveTo>
                <a:lnTo>
                  <a:pt x="5730227" y="0"/>
                </a:lnTo>
                <a:lnTo>
                  <a:pt x="5730227" y="1386000"/>
                </a:lnTo>
                <a:lnTo>
                  <a:pt x="0" y="1386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4729" tIns="416560" rIns="444729" bIns="14224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atin typeface="Bahnschrift" panose="020B0502040204020203" pitchFamily="34" charset="0"/>
              </a:rPr>
              <a:t>University provides access to several e-resources available to ease the research work for students.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BDA68CA-0E57-B6AC-97FA-75C888583F97}"/>
              </a:ext>
            </a:extLst>
          </p:cNvPr>
          <p:cNvSpPr/>
          <p:nvPr/>
        </p:nvSpPr>
        <p:spPr>
          <a:xfrm>
            <a:off x="6518134" y="4690883"/>
            <a:ext cx="4011158" cy="590400"/>
          </a:xfrm>
          <a:custGeom>
            <a:avLst/>
            <a:gdLst>
              <a:gd name="connsiteX0" fmla="*/ 0 w 4011158"/>
              <a:gd name="connsiteY0" fmla="*/ 98402 h 590400"/>
              <a:gd name="connsiteX1" fmla="*/ 98402 w 4011158"/>
              <a:gd name="connsiteY1" fmla="*/ 0 h 590400"/>
              <a:gd name="connsiteX2" fmla="*/ 3912756 w 4011158"/>
              <a:gd name="connsiteY2" fmla="*/ 0 h 590400"/>
              <a:gd name="connsiteX3" fmla="*/ 4011158 w 4011158"/>
              <a:gd name="connsiteY3" fmla="*/ 98402 h 590400"/>
              <a:gd name="connsiteX4" fmla="*/ 4011158 w 4011158"/>
              <a:gd name="connsiteY4" fmla="*/ 491998 h 590400"/>
              <a:gd name="connsiteX5" fmla="*/ 3912756 w 4011158"/>
              <a:gd name="connsiteY5" fmla="*/ 590400 h 590400"/>
              <a:gd name="connsiteX6" fmla="*/ 98402 w 4011158"/>
              <a:gd name="connsiteY6" fmla="*/ 590400 h 590400"/>
              <a:gd name="connsiteX7" fmla="*/ 0 w 4011158"/>
              <a:gd name="connsiteY7" fmla="*/ 491998 h 590400"/>
              <a:gd name="connsiteX8" fmla="*/ 0 w 4011158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1158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3912756" y="0"/>
                </a:lnTo>
                <a:cubicBezTo>
                  <a:pt x="3967102" y="0"/>
                  <a:pt x="4011158" y="44056"/>
                  <a:pt x="4011158" y="98402"/>
                </a:cubicBezTo>
                <a:lnTo>
                  <a:pt x="4011158" y="491998"/>
                </a:lnTo>
                <a:cubicBezTo>
                  <a:pt x="4011158" y="546344"/>
                  <a:pt x="3967102" y="590400"/>
                  <a:pt x="3912756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E-Resources</a:t>
            </a:r>
          </a:p>
        </p:txBody>
      </p:sp>
    </p:spTree>
    <p:extLst>
      <p:ext uri="{BB962C8B-B14F-4D97-AF65-F5344CB8AC3E}">
        <p14:creationId xmlns:p14="http://schemas.microsoft.com/office/powerpoint/2010/main" val="725994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AB31A-D902-455D-B317-9F128757EBA5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grpSp>
        <p:nvGrpSpPr>
          <p:cNvPr id="24" name="Group 23"/>
          <p:cNvGrpSpPr/>
          <p:nvPr/>
        </p:nvGrpSpPr>
        <p:grpSpPr>
          <a:xfrm flipH="1">
            <a:off x="98040" y="0"/>
            <a:ext cx="4673270" cy="6858000"/>
            <a:chOff x="324465" y="0"/>
            <a:chExt cx="4673270" cy="6858000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  <a:alpha val="0"/>
                </a:schemeClr>
              </a:gs>
            </a:gsLst>
            <a:lin ang="10800000" scaled="1"/>
            <a:tileRect/>
          </a:gradFill>
        </p:grpSpPr>
        <p:sp>
          <p:nvSpPr>
            <p:cNvPr id="16" name="Rectangle 15"/>
            <p:cNvSpPr/>
            <p:nvPr/>
          </p:nvSpPr>
          <p:spPr>
            <a:xfrm>
              <a:off x="324465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27463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30461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459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6457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39455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42453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45452" y="0"/>
              <a:ext cx="45228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19858" y="4295413"/>
            <a:ext cx="162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prstClr val="white"/>
                </a:solidFill>
              </a:rPr>
              <a:t>-Andrew Keen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2025" y="2180818"/>
            <a:ext cx="6658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Being human in the digital world is about building a digital world for humans.</a:t>
            </a:r>
          </a:p>
        </p:txBody>
      </p:sp>
      <p:sp>
        <p:nvSpPr>
          <p:cNvPr id="7" name="Oval 6"/>
          <p:cNvSpPr/>
          <p:nvPr/>
        </p:nvSpPr>
        <p:spPr>
          <a:xfrm>
            <a:off x="1064548" y="1642842"/>
            <a:ext cx="3706762" cy="3706762"/>
          </a:xfrm>
          <a:prstGeom prst="ellipse">
            <a:avLst/>
          </a:prstGeom>
          <a:blipFill dpi="0" rotWithShape="1">
            <a:blip r:embed="rId2"/>
            <a:srcRect/>
            <a:stretch>
              <a:fillRect l="2000" r="2000"/>
            </a:stretch>
          </a:blipFill>
          <a:ln w="57150">
            <a:solidFill>
              <a:srgbClr val="FFC000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87B9-7A69-928D-20E6-CC4E20253CB4}"/>
              </a:ext>
            </a:extLst>
          </p:cNvPr>
          <p:cNvSpPr txBox="1"/>
          <p:nvPr/>
        </p:nvSpPr>
        <p:spPr>
          <a:xfrm>
            <a:off x="7354278" y="4690964"/>
            <a:ext cx="465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 British-American entrepreneur and author</a:t>
            </a:r>
          </a:p>
        </p:txBody>
      </p:sp>
    </p:spTree>
    <p:extLst>
      <p:ext uri="{BB962C8B-B14F-4D97-AF65-F5344CB8AC3E}">
        <p14:creationId xmlns:p14="http://schemas.microsoft.com/office/powerpoint/2010/main" val="816522048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E9B89-4007-7055-D5A0-815E816B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Polling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7960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228C3B-CF11-FA94-3DFD-566615F60EFF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198B30-46CB-AFFF-44CF-D899AE36B3FB}"/>
              </a:ext>
            </a:extLst>
          </p:cNvPr>
          <p:cNvSpPr/>
          <p:nvPr/>
        </p:nvSpPr>
        <p:spPr bwMode="auto">
          <a:xfrm>
            <a:off x="0" y="4919380"/>
            <a:ext cx="12191999" cy="19386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Polling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E7A86-EBD4-C774-E847-04BCC2F8EB25}"/>
              </a:ext>
            </a:extLst>
          </p:cNvPr>
          <p:cNvSpPr txBox="1"/>
          <p:nvPr/>
        </p:nvSpPr>
        <p:spPr>
          <a:xfrm>
            <a:off x="5200274" y="1279968"/>
            <a:ext cx="6619471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>
                <a:latin typeface="Bahnschrift" panose="020B0502040204020203" pitchFamily="34" charset="0"/>
              </a:rPr>
              <a:t>In the program scheme, a student has a set number of elective courses. We provide them with a basket of elective courses based on the program scheme, and the student selects one of the course from the basket by online polling via UMS.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D1EB2-8230-DF06-9664-42408A1C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7" y="1876579"/>
            <a:ext cx="1752845" cy="251495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7A3341B-2DE9-7878-B51A-36259AEDA61C}"/>
              </a:ext>
            </a:extLst>
          </p:cNvPr>
          <p:cNvGrpSpPr/>
          <p:nvPr/>
        </p:nvGrpSpPr>
        <p:grpSpPr>
          <a:xfrm>
            <a:off x="786917" y="4517682"/>
            <a:ext cx="1133823" cy="828871"/>
            <a:chOff x="1283787" y="4473270"/>
            <a:chExt cx="1133823" cy="828871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83B13-0D41-24E5-7CB9-B7223BE4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87" y="4526899"/>
              <a:ext cx="1133823" cy="775242"/>
            </a:xfrm>
            <a:prstGeom prst="rect">
              <a:avLst/>
            </a:prstGeom>
          </p:spPr>
        </p:pic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C1EBF49F-0181-6FB9-A347-B3BA7E3E8BAC}"/>
                </a:ext>
              </a:extLst>
            </p:cNvPr>
            <p:cNvSpPr/>
            <p:nvPr/>
          </p:nvSpPr>
          <p:spPr bwMode="auto">
            <a:xfrm>
              <a:off x="1481129" y="4473270"/>
              <a:ext cx="739140" cy="40169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603"/>
                <a:gd name="connsiteX1" fmla="*/ 10000 w 10000"/>
                <a:gd name="connsiteY1" fmla="*/ 0 h 10603"/>
                <a:gd name="connsiteX2" fmla="*/ 10000 w 10000"/>
                <a:gd name="connsiteY2" fmla="*/ 10000 h 10603"/>
                <a:gd name="connsiteX3" fmla="*/ 0 w 10000"/>
                <a:gd name="connsiteY3" fmla="*/ 10000 h 10603"/>
                <a:gd name="connsiteX4" fmla="*/ 0 w 10000"/>
                <a:gd name="connsiteY4" fmla="*/ 0 h 10603"/>
                <a:gd name="connsiteX0" fmla="*/ 0 w 10000"/>
                <a:gd name="connsiteY0" fmla="*/ 0 h 11226"/>
                <a:gd name="connsiteX1" fmla="*/ 10000 w 10000"/>
                <a:gd name="connsiteY1" fmla="*/ 0 h 11226"/>
                <a:gd name="connsiteX2" fmla="*/ 10000 w 10000"/>
                <a:gd name="connsiteY2" fmla="*/ 10000 h 11226"/>
                <a:gd name="connsiteX3" fmla="*/ 0 w 10000"/>
                <a:gd name="connsiteY3" fmla="*/ 10000 h 11226"/>
                <a:gd name="connsiteX4" fmla="*/ 0 w 10000"/>
                <a:gd name="connsiteY4" fmla="*/ 0 h 11226"/>
                <a:gd name="connsiteX0" fmla="*/ 0 w 10000"/>
                <a:gd name="connsiteY0" fmla="*/ 0 h 11226"/>
                <a:gd name="connsiteX1" fmla="*/ 10000 w 10000"/>
                <a:gd name="connsiteY1" fmla="*/ 0 h 11226"/>
                <a:gd name="connsiteX2" fmla="*/ 10000 w 10000"/>
                <a:gd name="connsiteY2" fmla="*/ 10000 h 11226"/>
                <a:gd name="connsiteX3" fmla="*/ 0 w 10000"/>
                <a:gd name="connsiteY3" fmla="*/ 10000 h 11226"/>
                <a:gd name="connsiteX4" fmla="*/ 0 w 10000"/>
                <a:gd name="connsiteY4" fmla="*/ 0 h 11226"/>
                <a:gd name="connsiteX0" fmla="*/ 0 w 10000"/>
                <a:gd name="connsiteY0" fmla="*/ 0 h 11226"/>
                <a:gd name="connsiteX1" fmla="*/ 10000 w 10000"/>
                <a:gd name="connsiteY1" fmla="*/ 0 h 11226"/>
                <a:gd name="connsiteX2" fmla="*/ 10000 w 10000"/>
                <a:gd name="connsiteY2" fmla="*/ 10000 h 11226"/>
                <a:gd name="connsiteX3" fmla="*/ 0 w 10000"/>
                <a:gd name="connsiteY3" fmla="*/ 10000 h 11226"/>
                <a:gd name="connsiteX4" fmla="*/ 0 w 10000"/>
                <a:gd name="connsiteY4" fmla="*/ 0 h 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226">
                  <a:moveTo>
                    <a:pt x="0" y="0"/>
                  </a:moveTo>
                  <a:cubicBezTo>
                    <a:pt x="3870" y="1826"/>
                    <a:pt x="6629" y="1461"/>
                    <a:pt x="10000" y="0"/>
                  </a:cubicBezTo>
                  <a:lnTo>
                    <a:pt x="10000" y="10000"/>
                  </a:lnTo>
                  <a:cubicBezTo>
                    <a:pt x="6465" y="11357"/>
                    <a:pt x="3681" y="11891"/>
                    <a:pt x="0" y="1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perspectiveRelaxedModerately"/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/>
                <a:t>Courses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4BC9F54-8178-38C5-D4A3-08F9D956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586" y="2613510"/>
            <a:ext cx="1133823" cy="2510852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B6FCB-28DA-E10B-F717-346F35AFB5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3" t="2106" r="3237" b="1557"/>
          <a:stretch/>
        </p:blipFill>
        <p:spPr>
          <a:xfrm>
            <a:off x="3818471" y="3134054"/>
            <a:ext cx="612955" cy="1172303"/>
          </a:xfrm>
          <a:prstGeom prst="round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A76380-199B-C15C-72E5-5548809C6AD9}"/>
              </a:ext>
            </a:extLst>
          </p:cNvPr>
          <p:cNvGrpSpPr/>
          <p:nvPr/>
        </p:nvGrpSpPr>
        <p:grpSpPr>
          <a:xfrm>
            <a:off x="161474" y="5839760"/>
            <a:ext cx="11878989" cy="97860"/>
            <a:chOff x="161474" y="5803715"/>
            <a:chExt cx="11878989" cy="978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5257C2-1060-3AE9-47B8-20658B0BD079}"/>
                </a:ext>
              </a:extLst>
            </p:cNvPr>
            <p:cNvSpPr/>
            <p:nvPr/>
          </p:nvSpPr>
          <p:spPr bwMode="auto">
            <a:xfrm>
              <a:off x="161474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F32EDE-B813-7E4F-D573-684512EFACAE}"/>
                </a:ext>
              </a:extLst>
            </p:cNvPr>
            <p:cNvSpPr/>
            <p:nvPr/>
          </p:nvSpPr>
          <p:spPr bwMode="auto">
            <a:xfrm>
              <a:off x="1515426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AC727E-FA42-1902-102A-109E86E2949E}"/>
                </a:ext>
              </a:extLst>
            </p:cNvPr>
            <p:cNvSpPr/>
            <p:nvPr/>
          </p:nvSpPr>
          <p:spPr bwMode="auto">
            <a:xfrm>
              <a:off x="2840177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AFD689-5105-73DE-E9FB-3D4C5A023096}"/>
                </a:ext>
              </a:extLst>
            </p:cNvPr>
            <p:cNvSpPr/>
            <p:nvPr/>
          </p:nvSpPr>
          <p:spPr bwMode="auto">
            <a:xfrm>
              <a:off x="4164928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D3B77B-E887-63B5-766F-F8A86861F34E}"/>
                </a:ext>
              </a:extLst>
            </p:cNvPr>
            <p:cNvSpPr/>
            <p:nvPr/>
          </p:nvSpPr>
          <p:spPr bwMode="auto">
            <a:xfrm>
              <a:off x="5557155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B243FF-C128-CC07-A2C3-0E697DF7BEDB}"/>
                </a:ext>
              </a:extLst>
            </p:cNvPr>
            <p:cNvSpPr/>
            <p:nvPr/>
          </p:nvSpPr>
          <p:spPr bwMode="auto">
            <a:xfrm>
              <a:off x="6949382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0F7C33A-47F9-BCAB-95C9-75A141279901}"/>
                </a:ext>
              </a:extLst>
            </p:cNvPr>
            <p:cNvSpPr/>
            <p:nvPr/>
          </p:nvSpPr>
          <p:spPr bwMode="auto">
            <a:xfrm>
              <a:off x="8341609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3031BF-1E23-76F7-1C20-CDFF43CE95AF}"/>
                </a:ext>
              </a:extLst>
            </p:cNvPr>
            <p:cNvSpPr/>
            <p:nvPr/>
          </p:nvSpPr>
          <p:spPr bwMode="auto">
            <a:xfrm>
              <a:off x="9733836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0A6F9-3260-54E3-D06E-BF84C03BBB70}"/>
                </a:ext>
              </a:extLst>
            </p:cNvPr>
            <p:cNvSpPr/>
            <p:nvPr/>
          </p:nvSpPr>
          <p:spPr bwMode="auto">
            <a:xfrm>
              <a:off x="11126063" y="5803715"/>
              <a:ext cx="914400" cy="97860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5B04F3-C1FB-3D5F-4931-2A648AFCD648}"/>
              </a:ext>
            </a:extLst>
          </p:cNvPr>
          <p:cNvSpPr txBox="1"/>
          <p:nvPr/>
        </p:nvSpPr>
        <p:spPr>
          <a:xfrm>
            <a:off x="477407" y="1576545"/>
            <a:ext cx="175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>
                <a:latin typeface="Tw Cen MT Condensed Extra Bold" panose="020B0803020202020204" pitchFamily="34" charset="0"/>
              </a:rPr>
              <a:t>Program Scheme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8B214-84AB-2A47-84FE-80F983523ECC}"/>
              </a:ext>
            </a:extLst>
          </p:cNvPr>
          <p:cNvSpPr txBox="1"/>
          <p:nvPr/>
        </p:nvSpPr>
        <p:spPr>
          <a:xfrm>
            <a:off x="477407" y="4506898"/>
            <a:ext cx="1752845" cy="369332"/>
          </a:xfrm>
          <a:prstGeom prst="rect">
            <a:avLst/>
          </a:prstGeom>
          <a:noFill/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prstTxWarp prst="textArchUp">
              <a:avLst>
                <a:gd name="adj" fmla="val 9033689"/>
              </a:avLst>
            </a:prstTxWarp>
            <a:spAutoFit/>
          </a:bodyPr>
          <a:lstStyle/>
          <a:p>
            <a:pPr algn="ctr">
              <a:defRPr/>
            </a:pPr>
            <a:r>
              <a:rPr lang="en-US" sz="1400" dirty="0">
                <a:latin typeface="Tw Cen MT Condensed Extra Bold" panose="020B0803020202020204" pitchFamily="34" charset="0"/>
              </a:rPr>
              <a:t>Elective Basket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9451F-3B68-6831-60FB-24FFA37F86D3}"/>
              </a:ext>
            </a:extLst>
          </p:cNvPr>
          <p:cNvSpPr txBox="1"/>
          <p:nvPr/>
        </p:nvSpPr>
        <p:spPr>
          <a:xfrm>
            <a:off x="3248525" y="4271926"/>
            <a:ext cx="175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>
                <a:latin typeface="Tw Cen MT Condensed Extra Bold" panose="020B0803020202020204" pitchFamily="34" charset="0"/>
              </a:rPr>
              <a:t>Polling on UMS</a:t>
            </a:r>
          </a:p>
        </p:txBody>
      </p:sp>
    </p:spTree>
    <p:extLst>
      <p:ext uri="{BB962C8B-B14F-4D97-AF65-F5344CB8AC3E}">
        <p14:creationId xmlns:p14="http://schemas.microsoft.com/office/powerpoint/2010/main" val="393106517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6057B767-0008-98E6-D4F6-CA3C9A9E07D1}"/>
              </a:ext>
            </a:extLst>
          </p:cNvPr>
          <p:cNvSpPr txBox="1">
            <a:spLocks/>
          </p:cNvSpPr>
          <p:nvPr/>
        </p:nvSpPr>
        <p:spPr>
          <a:xfrm>
            <a:off x="609600" y="21538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 Support Services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E05F94-64E1-D248-31DD-15E289F17F4F}"/>
              </a:ext>
            </a:extLst>
          </p:cNvPr>
          <p:cNvCxnSpPr/>
          <p:nvPr/>
        </p:nvCxnSpPr>
        <p:spPr>
          <a:xfrm>
            <a:off x="606626" y="919610"/>
            <a:ext cx="11050577" cy="0"/>
          </a:xfrm>
          <a:prstGeom prst="line">
            <a:avLst/>
          </a:prstGeom>
          <a:ln w="73025" cmpd="thinThick">
            <a:solidFill>
              <a:srgbClr val="404040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F8F40BC6-B548-A20C-9FEC-11BB8266D5B6}"/>
              </a:ext>
            </a:extLst>
          </p:cNvPr>
          <p:cNvSpPr/>
          <p:nvPr/>
        </p:nvSpPr>
        <p:spPr bwMode="auto">
          <a:xfrm>
            <a:off x="5920542" y="3177510"/>
            <a:ext cx="1590214" cy="1380493"/>
          </a:xfrm>
          <a:prstGeom prst="hexagon">
            <a:avLst/>
          </a:prstGeom>
          <a:gradFill>
            <a:gsLst>
              <a:gs pos="0">
                <a:srgbClr val="0A5E80"/>
              </a:gs>
              <a:gs pos="50000">
                <a:srgbClr val="0D7BA7"/>
              </a:gs>
              <a:gs pos="100000">
                <a:srgbClr val="109BD2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60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A44A30CB-A46C-1C72-FC77-E7CE3702ED9B}"/>
              </a:ext>
            </a:extLst>
          </p:cNvPr>
          <p:cNvSpPr/>
          <p:nvPr/>
        </p:nvSpPr>
        <p:spPr bwMode="auto">
          <a:xfrm>
            <a:off x="6229418" y="3439327"/>
            <a:ext cx="972463" cy="88140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6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06C316-8D96-3654-1BB9-ACD455BA2E6B}"/>
              </a:ext>
            </a:extLst>
          </p:cNvPr>
          <p:cNvGrpSpPr/>
          <p:nvPr/>
        </p:nvGrpSpPr>
        <p:grpSpPr>
          <a:xfrm>
            <a:off x="7244010" y="3165726"/>
            <a:ext cx="4773818" cy="1380491"/>
            <a:chOff x="7244010" y="3165726"/>
            <a:chExt cx="4773818" cy="13804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805F8D-B24D-DAC9-BF02-E042262A050B}"/>
                </a:ext>
              </a:extLst>
            </p:cNvPr>
            <p:cNvSpPr txBox="1"/>
            <p:nvPr/>
          </p:nvSpPr>
          <p:spPr>
            <a:xfrm>
              <a:off x="7522863" y="3333177"/>
              <a:ext cx="4494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latin typeface="Bahnschrift SemiBold" panose="020B0502040204020203" pitchFamily="34" charset="0"/>
                </a:defRPr>
              </a:lvl1pPr>
            </a:lstStyle>
            <a:p>
              <a:r>
                <a:rPr lang="en-US" sz="2400" dirty="0"/>
                <a:t>Counselling &amp; Health Services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6F9C54-FA63-F4D1-4410-FFB75FBC87F6}"/>
                </a:ext>
              </a:extLst>
            </p:cNvPr>
            <p:cNvCxnSpPr/>
            <p:nvPr/>
          </p:nvCxnSpPr>
          <p:spPr>
            <a:xfrm>
              <a:off x="7244010" y="3165726"/>
              <a:ext cx="353215" cy="69024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3EE083-4EF1-D369-7E6B-DA8974E6F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011" y="3855971"/>
              <a:ext cx="353215" cy="69024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9023D4-4246-E413-E80D-1EAD689D2A7C}"/>
                </a:ext>
              </a:extLst>
            </p:cNvPr>
            <p:cNvCxnSpPr>
              <a:cxnSpLocks/>
            </p:cNvCxnSpPr>
            <p:nvPr/>
          </p:nvCxnSpPr>
          <p:spPr>
            <a:xfrm>
              <a:off x="7591370" y="3855972"/>
              <a:ext cx="4219630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Graphic 27" descr="Meditation with solid fill">
            <a:extLst>
              <a:ext uri="{FF2B5EF4-FFF2-40B4-BE49-F238E27FC236}">
                <a16:creationId xmlns:a16="http://schemas.microsoft.com/office/drawing/2014/main" id="{F42BE97C-698C-E683-412E-996529A6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1126" y="3587822"/>
            <a:ext cx="589045" cy="5844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C415C22-F987-A23B-CD2F-81E1AA73BEED}"/>
              </a:ext>
            </a:extLst>
          </p:cNvPr>
          <p:cNvGrpSpPr/>
          <p:nvPr/>
        </p:nvGrpSpPr>
        <p:grpSpPr>
          <a:xfrm>
            <a:off x="1061220" y="2474992"/>
            <a:ext cx="5256875" cy="1392765"/>
            <a:chOff x="772610" y="2708182"/>
            <a:chExt cx="5676211" cy="1630139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47E08AB4-B278-5591-5DAC-39791A55767B}"/>
                </a:ext>
              </a:extLst>
            </p:cNvPr>
            <p:cNvSpPr/>
            <p:nvPr/>
          </p:nvSpPr>
          <p:spPr bwMode="auto">
            <a:xfrm>
              <a:off x="4731757" y="2722546"/>
              <a:ext cx="1717064" cy="1615775"/>
            </a:xfrm>
            <a:prstGeom prst="hexagon">
              <a:avLst/>
            </a:prstGeom>
            <a:gradFill>
              <a:gsLst>
                <a:gs pos="0">
                  <a:srgbClr val="208388"/>
                </a:gs>
                <a:gs pos="50000">
                  <a:srgbClr val="26989E"/>
                </a:gs>
                <a:gs pos="100000">
                  <a:srgbClr val="2FBEC6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1F98EF-EFB0-0488-53F4-1246E522F91C}"/>
                </a:ext>
              </a:extLst>
            </p:cNvPr>
            <p:cNvGrpSpPr/>
            <p:nvPr/>
          </p:nvGrpSpPr>
          <p:grpSpPr>
            <a:xfrm>
              <a:off x="772610" y="2708182"/>
              <a:ext cx="4244786" cy="1615773"/>
              <a:chOff x="893773" y="1331495"/>
              <a:chExt cx="3616808" cy="128015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AACF37C-E0D3-BC79-261D-1ABD4602B18C}"/>
                  </a:ext>
                </a:extLst>
              </p:cNvPr>
              <p:cNvCxnSpPr/>
              <p:nvPr/>
            </p:nvCxnSpPr>
            <p:spPr>
              <a:xfrm flipH="1">
                <a:off x="4185614" y="1331495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CB944D-A2FF-6E6D-0CEE-E05130046F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5613" y="1971574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E1CB47D-F304-F77D-47CA-7656AB8E5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3773" y="1966543"/>
                <a:ext cx="3297227" cy="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782DC0-3AE5-CB7D-6B23-8AF497B5824D}"/>
                </a:ext>
              </a:extLst>
            </p:cNvPr>
            <p:cNvSpPr txBox="1"/>
            <p:nvPr/>
          </p:nvSpPr>
          <p:spPr>
            <a:xfrm>
              <a:off x="772610" y="2845350"/>
              <a:ext cx="4149033" cy="54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latin typeface="Bahnschrift SemiBold" panose="020B0502040204020203" pitchFamily="34" charset="0"/>
                </a:defRPr>
              </a:lvl1pPr>
            </a:lstStyle>
            <a:p>
              <a:r>
                <a:rPr lang="en-US" sz="2400" dirty="0"/>
                <a:t>Residential Services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DF94D1-7C93-14D5-7CA3-4B188AACCEAD}"/>
                </a:ext>
              </a:extLst>
            </p:cNvPr>
            <p:cNvGrpSpPr/>
            <p:nvPr/>
          </p:nvGrpSpPr>
          <p:grpSpPr>
            <a:xfrm>
              <a:off x="5065271" y="3014620"/>
              <a:ext cx="1050035" cy="1031625"/>
              <a:chOff x="5017396" y="3812006"/>
              <a:chExt cx="1050035" cy="103162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0130E9E-86E8-A3B9-9227-68FFA76C8560}"/>
                  </a:ext>
                </a:extLst>
              </p:cNvPr>
              <p:cNvSpPr/>
              <p:nvPr/>
            </p:nvSpPr>
            <p:spPr bwMode="auto">
              <a:xfrm>
                <a:off x="5017396" y="3812006"/>
                <a:ext cx="1050035" cy="1031625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 sz="1600"/>
              </a:p>
            </p:txBody>
          </p:sp>
          <p:pic>
            <p:nvPicPr>
              <p:cNvPr id="29" name="Graphic 28" descr="House with solid fill">
                <a:extLst>
                  <a:ext uri="{FF2B5EF4-FFF2-40B4-BE49-F238E27FC236}">
                    <a16:creationId xmlns:a16="http://schemas.microsoft.com/office/drawing/2014/main" id="{63F0A765-0D6F-7DF0-F198-493EC705C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15956" y="3949282"/>
                <a:ext cx="636033" cy="684016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EFEA6C-B4AC-2CC0-7838-166B9FCCCBE5}"/>
              </a:ext>
            </a:extLst>
          </p:cNvPr>
          <p:cNvGrpSpPr/>
          <p:nvPr/>
        </p:nvGrpSpPr>
        <p:grpSpPr>
          <a:xfrm>
            <a:off x="1061220" y="1106772"/>
            <a:ext cx="5256875" cy="1380493"/>
            <a:chOff x="772610" y="1106771"/>
            <a:chExt cx="5676211" cy="1615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D16C9B-8F3A-55FD-D909-BB9DCEBEA986}"/>
                </a:ext>
              </a:extLst>
            </p:cNvPr>
            <p:cNvSpPr txBox="1"/>
            <p:nvPr/>
          </p:nvSpPr>
          <p:spPr>
            <a:xfrm>
              <a:off x="909343" y="1264595"/>
              <a:ext cx="3869716" cy="54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latin typeface="Bahnschrift SemiBold" panose="020B0502040204020203" pitchFamily="34" charset="0"/>
                </a:defRPr>
              </a:lvl1pPr>
            </a:lstStyle>
            <a:p>
              <a:r>
                <a:rPr lang="en-US" sz="2400" dirty="0"/>
                <a:t>Accounts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84AEBF0-B931-D89E-877C-667B507D3480}"/>
                </a:ext>
              </a:extLst>
            </p:cNvPr>
            <p:cNvSpPr/>
            <p:nvPr/>
          </p:nvSpPr>
          <p:spPr bwMode="auto">
            <a:xfrm>
              <a:off x="4731757" y="1106771"/>
              <a:ext cx="1717064" cy="1615775"/>
            </a:xfrm>
            <a:prstGeom prst="hexagon">
              <a:avLst/>
            </a:prstGeom>
            <a:gradFill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3FDBD7A7-95A2-E5EF-54E1-A8C9962AFE6C}"/>
                </a:ext>
              </a:extLst>
            </p:cNvPr>
            <p:cNvSpPr/>
            <p:nvPr/>
          </p:nvSpPr>
          <p:spPr bwMode="auto">
            <a:xfrm>
              <a:off x="5065271" y="1398847"/>
              <a:ext cx="1050035" cy="103162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AFCE8A-EDD5-EEE6-8369-BFC4C4CB055B}"/>
                </a:ext>
              </a:extLst>
            </p:cNvPr>
            <p:cNvGrpSpPr/>
            <p:nvPr/>
          </p:nvGrpSpPr>
          <p:grpSpPr>
            <a:xfrm>
              <a:off x="772610" y="1106771"/>
              <a:ext cx="4244786" cy="1615773"/>
              <a:chOff x="893773" y="1331495"/>
              <a:chExt cx="3616808" cy="128015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E0A4078-6B7D-7F4B-D443-4DF14150A94E}"/>
                  </a:ext>
                </a:extLst>
              </p:cNvPr>
              <p:cNvCxnSpPr/>
              <p:nvPr/>
            </p:nvCxnSpPr>
            <p:spPr>
              <a:xfrm flipH="1">
                <a:off x="4185614" y="1331495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A3C6F40-0F9A-AD21-5B1A-6FB1BD9AA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5613" y="1971574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77B20DD-7ED4-6F22-677F-D1AFD4ED8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3773" y="1971574"/>
                <a:ext cx="3297227" cy="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phic 29" descr="Coins with solid fill">
              <a:extLst>
                <a:ext uri="{FF2B5EF4-FFF2-40B4-BE49-F238E27FC236}">
                  <a16:creationId xmlns:a16="http://schemas.microsoft.com/office/drawing/2014/main" id="{DEF9E321-F8AD-C9F3-DACC-7B231773C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0139" y="1558287"/>
              <a:ext cx="636033" cy="68401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606671-DB07-E3A5-5E03-8A34CF686C57}"/>
              </a:ext>
            </a:extLst>
          </p:cNvPr>
          <p:cNvGrpSpPr/>
          <p:nvPr/>
        </p:nvGrpSpPr>
        <p:grpSpPr>
          <a:xfrm>
            <a:off x="5920542" y="1784746"/>
            <a:ext cx="4734342" cy="1392765"/>
            <a:chOff x="6019555" y="1900295"/>
            <a:chExt cx="5111996" cy="1630139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314663B4-208B-5354-D823-42547A57024F}"/>
                </a:ext>
              </a:extLst>
            </p:cNvPr>
            <p:cNvSpPr/>
            <p:nvPr/>
          </p:nvSpPr>
          <p:spPr bwMode="auto">
            <a:xfrm>
              <a:off x="6019555" y="1914659"/>
              <a:ext cx="1717064" cy="1615775"/>
            </a:xfrm>
            <a:prstGeom prst="hexagon">
              <a:avLst/>
            </a:prstGeom>
            <a:gradFill>
              <a:gsLst>
                <a:gs pos="0">
                  <a:srgbClr val="00AC7B"/>
                </a:gs>
                <a:gs pos="50000">
                  <a:srgbClr val="00B883"/>
                </a:gs>
                <a:gs pos="100000">
                  <a:srgbClr val="00D599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8A4335EC-A079-2C46-8340-57787D54ABC3}"/>
                </a:ext>
              </a:extLst>
            </p:cNvPr>
            <p:cNvSpPr/>
            <p:nvPr/>
          </p:nvSpPr>
          <p:spPr bwMode="auto">
            <a:xfrm>
              <a:off x="6353070" y="2206733"/>
              <a:ext cx="1050035" cy="103162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C58745-E144-0C71-2C4E-3D6D9FFC3F4C}"/>
                </a:ext>
              </a:extLst>
            </p:cNvPr>
            <p:cNvCxnSpPr/>
            <p:nvPr/>
          </p:nvCxnSpPr>
          <p:spPr>
            <a:xfrm>
              <a:off x="7450980" y="1900295"/>
              <a:ext cx="381390" cy="80788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7E835F-DF99-E4EF-EEE9-074AEB249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82" y="2708181"/>
              <a:ext cx="381390" cy="80788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2DB056-5A3B-C840-5C5B-8250A1EA93E0}"/>
                </a:ext>
              </a:extLst>
            </p:cNvPr>
            <p:cNvCxnSpPr>
              <a:cxnSpLocks/>
            </p:cNvCxnSpPr>
            <p:nvPr/>
          </p:nvCxnSpPr>
          <p:spPr>
            <a:xfrm>
              <a:off x="7826050" y="2708182"/>
              <a:ext cx="2607000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Handshake with solid fill">
              <a:extLst>
                <a:ext uri="{FF2B5EF4-FFF2-40B4-BE49-F238E27FC236}">
                  <a16:creationId xmlns:a16="http://schemas.microsoft.com/office/drawing/2014/main" id="{44F9DA5C-0D14-067C-C23A-601D576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568512" y="2404527"/>
              <a:ext cx="636033" cy="6360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412416-6558-FA24-0139-D0ADEB55C2A9}"/>
                </a:ext>
              </a:extLst>
            </p:cNvPr>
            <p:cNvSpPr txBox="1"/>
            <p:nvPr/>
          </p:nvSpPr>
          <p:spPr>
            <a:xfrm>
              <a:off x="7784495" y="2210554"/>
              <a:ext cx="3347056" cy="54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latin typeface="Bahnschrift SemiBold" panose="020B0502040204020203" pitchFamily="34" charset="0"/>
                </a:defRPr>
              </a:lvl1pPr>
            </a:lstStyle>
            <a:p>
              <a:r>
                <a:rPr lang="en-US" sz="2400" dirty="0"/>
                <a:t>Assistance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0A09E9-7F98-F626-966C-3FD8DE706DDD}"/>
              </a:ext>
            </a:extLst>
          </p:cNvPr>
          <p:cNvGrpSpPr/>
          <p:nvPr/>
        </p:nvGrpSpPr>
        <p:grpSpPr>
          <a:xfrm>
            <a:off x="1061219" y="3855358"/>
            <a:ext cx="5256875" cy="1392765"/>
            <a:chOff x="772609" y="4323809"/>
            <a:chExt cx="5676211" cy="1630139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D9B0890C-601B-7396-D870-AF93B6F109AF}"/>
                </a:ext>
              </a:extLst>
            </p:cNvPr>
            <p:cNvSpPr/>
            <p:nvPr/>
          </p:nvSpPr>
          <p:spPr bwMode="auto">
            <a:xfrm>
              <a:off x="4731756" y="4338173"/>
              <a:ext cx="1717064" cy="1615775"/>
            </a:xfrm>
            <a:prstGeom prst="hexago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  <a:gs pos="57000">
                  <a:srgbClr val="655E39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03B01B-E1C1-02CD-02CF-0FF752370500}"/>
                </a:ext>
              </a:extLst>
            </p:cNvPr>
            <p:cNvGrpSpPr/>
            <p:nvPr/>
          </p:nvGrpSpPr>
          <p:grpSpPr>
            <a:xfrm>
              <a:off x="772609" y="4323809"/>
              <a:ext cx="4244786" cy="1615773"/>
              <a:chOff x="893773" y="1331495"/>
              <a:chExt cx="3616808" cy="128015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24CE8EE-0A9E-A53B-A57C-1694435F881D}"/>
                  </a:ext>
                </a:extLst>
              </p:cNvPr>
              <p:cNvCxnSpPr/>
              <p:nvPr/>
            </p:nvCxnSpPr>
            <p:spPr>
              <a:xfrm flipH="1">
                <a:off x="4185614" y="1331495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16A745-7C6D-F80C-6CF6-C49895C9D4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5613" y="1971574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31B3F48-88D3-98C8-D6FC-D15F1FB481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3773" y="1971574"/>
                <a:ext cx="3297227" cy="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18C6F8B-EF49-F8D3-25E1-10CE924A80AF}"/>
                </a:ext>
              </a:extLst>
            </p:cNvPr>
            <p:cNvSpPr/>
            <p:nvPr/>
          </p:nvSpPr>
          <p:spPr bwMode="auto">
            <a:xfrm>
              <a:off x="5065270" y="4644761"/>
              <a:ext cx="1050035" cy="103162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087893-CE4C-3A1E-BF33-00D0FC33E415}"/>
                </a:ext>
              </a:extLst>
            </p:cNvPr>
            <p:cNvSpPr txBox="1"/>
            <p:nvPr/>
          </p:nvSpPr>
          <p:spPr>
            <a:xfrm>
              <a:off x="772609" y="4502729"/>
              <a:ext cx="3959146" cy="54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>
                  <a:latin typeface="Bahnschrift SemiBold" panose="020B0502040204020203" pitchFamily="34" charset="0"/>
                </a:defRPr>
              </a:lvl1pPr>
            </a:lstStyle>
            <a:p>
              <a:r>
                <a:rPr lang="en-US" sz="2400" dirty="0"/>
                <a:t>Training &amp; Placement</a:t>
              </a:r>
            </a:p>
          </p:txBody>
        </p:sp>
        <p:pic>
          <p:nvPicPr>
            <p:cNvPr id="17" name="Graphic 16" descr="Office worker male with solid fill">
              <a:extLst>
                <a:ext uri="{FF2B5EF4-FFF2-40B4-BE49-F238E27FC236}">
                  <a16:creationId xmlns:a16="http://schemas.microsoft.com/office/drawing/2014/main" id="{7537C477-FBE9-EB9E-2EDC-EC5639A4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96623" y="4768532"/>
              <a:ext cx="767106" cy="7671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CCDC99-79E9-277C-68E0-83782EB73109}"/>
              </a:ext>
            </a:extLst>
          </p:cNvPr>
          <p:cNvGrpSpPr/>
          <p:nvPr/>
        </p:nvGrpSpPr>
        <p:grpSpPr>
          <a:xfrm>
            <a:off x="5917450" y="4546092"/>
            <a:ext cx="5213331" cy="1392277"/>
            <a:chOff x="6016217" y="5132267"/>
            <a:chExt cx="5629193" cy="16295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424366-2121-50B8-D16E-82DD7EAB7BCE}"/>
                </a:ext>
              </a:extLst>
            </p:cNvPr>
            <p:cNvSpPr txBox="1"/>
            <p:nvPr/>
          </p:nvSpPr>
          <p:spPr>
            <a:xfrm>
              <a:off x="7782016" y="5391122"/>
              <a:ext cx="3863394" cy="54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Bahnschrift SemiBold" panose="020B0502040204020203" pitchFamily="34" charset="0"/>
                </a:rPr>
                <a:t>Records</a:t>
              </a: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44ADE0EE-31A8-74AE-CCDA-4CB2E6CAD2F6}"/>
                </a:ext>
              </a:extLst>
            </p:cNvPr>
            <p:cNvSpPr/>
            <p:nvPr/>
          </p:nvSpPr>
          <p:spPr bwMode="auto">
            <a:xfrm>
              <a:off x="6016217" y="5146060"/>
              <a:ext cx="1717064" cy="1615775"/>
            </a:xfrm>
            <a:prstGeom prst="hexagon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85000"/>
                    <a:lumOff val="15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2B2804-2E41-CAAE-7BCD-1FDFFBB868CA}"/>
                </a:ext>
              </a:extLst>
            </p:cNvPr>
            <p:cNvGrpSpPr/>
            <p:nvPr/>
          </p:nvGrpSpPr>
          <p:grpSpPr>
            <a:xfrm>
              <a:off x="7445257" y="5132267"/>
              <a:ext cx="2871063" cy="1615773"/>
              <a:chOff x="7147611" y="3969619"/>
              <a:chExt cx="2446315" cy="128015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FE135-2D3D-09D6-29B3-50BDBBC9A2D4}"/>
                  </a:ext>
                </a:extLst>
              </p:cNvPr>
              <p:cNvCxnSpPr/>
              <p:nvPr/>
            </p:nvCxnSpPr>
            <p:spPr>
              <a:xfrm>
                <a:off x="7147611" y="3969619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3E7F3E8-3638-4C55-2876-CCDC21260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7612" y="4609698"/>
                <a:ext cx="324967" cy="6400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FDD2EF-A746-3B7B-6244-62175BC1B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7192" y="4609699"/>
                <a:ext cx="2126734" cy="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2F019209-8E26-DAF2-A028-2EF68609905C}"/>
                </a:ext>
              </a:extLst>
            </p:cNvPr>
            <p:cNvSpPr/>
            <p:nvPr/>
          </p:nvSpPr>
          <p:spPr bwMode="auto">
            <a:xfrm>
              <a:off x="6344776" y="5438136"/>
              <a:ext cx="1050035" cy="103162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600"/>
            </a:p>
          </p:txBody>
        </p:sp>
        <p:pic>
          <p:nvPicPr>
            <p:cNvPr id="27" name="Graphic 26" descr="Document with solid fill">
              <a:extLst>
                <a:ext uri="{FF2B5EF4-FFF2-40B4-BE49-F238E27FC236}">
                  <a16:creationId xmlns:a16="http://schemas.microsoft.com/office/drawing/2014/main" id="{03FF9AB5-87E7-EE18-8663-869C3627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68511" y="5625733"/>
              <a:ext cx="636033" cy="684016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CC61F29-3CC9-DC8A-816D-C5530E579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8025467"/>
                  </p:ext>
                </p:extLst>
              </p:nvPr>
            </p:nvGraphicFramePr>
            <p:xfrm>
              <a:off x="1331307" y="1164950"/>
              <a:ext cx="1443024" cy="214398"/>
            </p:xfrm>
            <a:graphic>
              <a:graphicData uri="http://schemas.microsoft.com/office/powerpoint/2016/slidezoom">
                <pslz:sldZm>
                  <pslz:sldZmObj sldId="3372" cId="575063628">
                    <pslz:zmPr id="{94DA8315-5766-4602-ACFB-C368DFE87CC0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3024" cy="2143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CC61F29-3CC9-DC8A-816D-C5530E579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307" y="1164950"/>
                <a:ext cx="1443024" cy="2143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3" name="Hexagon 62">
            <a:extLst>
              <a:ext uri="{FF2B5EF4-FFF2-40B4-BE49-F238E27FC236}">
                <a16:creationId xmlns:a16="http://schemas.microsoft.com/office/drawing/2014/main" id="{112C5031-825A-9E3C-9BC7-02860F477F6D}"/>
              </a:ext>
            </a:extLst>
          </p:cNvPr>
          <p:cNvSpPr/>
          <p:nvPr/>
        </p:nvSpPr>
        <p:spPr bwMode="auto">
          <a:xfrm>
            <a:off x="4686586" y="5241191"/>
            <a:ext cx="1590214" cy="1380493"/>
          </a:xfrm>
          <a:prstGeom prst="hexago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  <a:gs pos="57000">
                <a:srgbClr val="655E39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6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404B5E-D127-80EE-1821-6F2213CC851B}"/>
              </a:ext>
            </a:extLst>
          </p:cNvPr>
          <p:cNvCxnSpPr/>
          <p:nvPr/>
        </p:nvCxnSpPr>
        <p:spPr>
          <a:xfrm flipH="1">
            <a:off x="4631249" y="5233682"/>
            <a:ext cx="353215" cy="69024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C67E4F9-BCE6-1F35-7148-82D147E486AD}"/>
              </a:ext>
            </a:extLst>
          </p:cNvPr>
          <p:cNvCxnSpPr>
            <a:cxnSpLocks/>
          </p:cNvCxnSpPr>
          <p:nvPr/>
        </p:nvCxnSpPr>
        <p:spPr>
          <a:xfrm flipH="1" flipV="1">
            <a:off x="4631248" y="5923927"/>
            <a:ext cx="353215" cy="69024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FB35E1B-545C-D34D-EF52-106C5A732939}"/>
              </a:ext>
            </a:extLst>
          </p:cNvPr>
          <p:cNvCxnSpPr>
            <a:cxnSpLocks/>
          </p:cNvCxnSpPr>
          <p:nvPr/>
        </p:nvCxnSpPr>
        <p:spPr>
          <a:xfrm flipH="1" flipV="1">
            <a:off x="1053266" y="5923927"/>
            <a:ext cx="3583838" cy="1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Hexagon 64">
            <a:extLst>
              <a:ext uri="{FF2B5EF4-FFF2-40B4-BE49-F238E27FC236}">
                <a16:creationId xmlns:a16="http://schemas.microsoft.com/office/drawing/2014/main" id="{B34F3B8B-E31D-9F3C-7AA6-DC7CEBAE7D7E}"/>
              </a:ext>
            </a:extLst>
          </p:cNvPr>
          <p:cNvSpPr/>
          <p:nvPr/>
        </p:nvSpPr>
        <p:spPr bwMode="auto">
          <a:xfrm>
            <a:off x="4995461" y="5503135"/>
            <a:ext cx="972463" cy="88140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DC1689-E739-A9DF-F714-D36B6B8F76BB}"/>
              </a:ext>
            </a:extLst>
          </p:cNvPr>
          <p:cNvSpPr txBox="1"/>
          <p:nvPr/>
        </p:nvSpPr>
        <p:spPr>
          <a:xfrm>
            <a:off x="1019925" y="5381785"/>
            <a:ext cx="3666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latin typeface="Bahnschrift SemiBold" panose="020B0502040204020203" pitchFamily="34" charset="0"/>
              </a:defRPr>
            </a:lvl1pPr>
          </a:lstStyle>
          <a:p>
            <a:r>
              <a:rPr lang="en-US" sz="2400" dirty="0"/>
              <a:t>Student Welfare Services</a:t>
            </a:r>
          </a:p>
        </p:txBody>
      </p:sp>
      <p:pic>
        <p:nvPicPr>
          <p:cNvPr id="67" name="Graphic 66" descr="Office worker male with solid fill">
            <a:extLst>
              <a:ext uri="{FF2B5EF4-FFF2-40B4-BE49-F238E27FC236}">
                <a16:creationId xmlns:a16="http://schemas.microsoft.com/office/drawing/2014/main" id="{D5E82A29-4870-0003-126B-B1DDE39256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7110" y="5608883"/>
            <a:ext cx="710435" cy="6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967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D3DDB1-FF59-49E8-3F06-AB3A77ABD649}"/>
              </a:ext>
            </a:extLst>
          </p:cNvPr>
          <p:cNvSpPr/>
          <p:nvPr/>
        </p:nvSpPr>
        <p:spPr>
          <a:xfrm>
            <a:off x="6284685" y="3700047"/>
            <a:ext cx="5660571" cy="551655"/>
          </a:xfrm>
          <a:custGeom>
            <a:avLst/>
            <a:gdLst>
              <a:gd name="connsiteX0" fmla="*/ 0 w 5776684"/>
              <a:gd name="connsiteY0" fmla="*/ 91944 h 551655"/>
              <a:gd name="connsiteX1" fmla="*/ 91944 w 5776684"/>
              <a:gd name="connsiteY1" fmla="*/ 0 h 551655"/>
              <a:gd name="connsiteX2" fmla="*/ 5684740 w 5776684"/>
              <a:gd name="connsiteY2" fmla="*/ 0 h 551655"/>
              <a:gd name="connsiteX3" fmla="*/ 5776684 w 5776684"/>
              <a:gd name="connsiteY3" fmla="*/ 91944 h 551655"/>
              <a:gd name="connsiteX4" fmla="*/ 5776684 w 5776684"/>
              <a:gd name="connsiteY4" fmla="*/ 459711 h 551655"/>
              <a:gd name="connsiteX5" fmla="*/ 5684740 w 5776684"/>
              <a:gd name="connsiteY5" fmla="*/ 551655 h 551655"/>
              <a:gd name="connsiteX6" fmla="*/ 91944 w 5776684"/>
              <a:gd name="connsiteY6" fmla="*/ 551655 h 551655"/>
              <a:gd name="connsiteX7" fmla="*/ 0 w 5776684"/>
              <a:gd name="connsiteY7" fmla="*/ 459711 h 551655"/>
              <a:gd name="connsiteX8" fmla="*/ 0 w 5776684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684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5684740" y="0"/>
                </a:lnTo>
                <a:cubicBezTo>
                  <a:pt x="5735519" y="0"/>
                  <a:pt x="5776684" y="41165"/>
                  <a:pt x="5776684" y="91944"/>
                </a:cubicBezTo>
                <a:lnTo>
                  <a:pt x="5776684" y="459711"/>
                </a:lnTo>
                <a:cubicBezTo>
                  <a:pt x="5776684" y="510490"/>
                  <a:pt x="5735519" y="551655"/>
                  <a:pt x="5684740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View Fee Receipt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4D6065-6E3D-4D4A-1A43-4649B728628F}"/>
              </a:ext>
            </a:extLst>
          </p:cNvPr>
          <p:cNvSpPr/>
          <p:nvPr/>
        </p:nvSpPr>
        <p:spPr>
          <a:xfrm>
            <a:off x="6284685" y="4317942"/>
            <a:ext cx="5660571" cy="551655"/>
          </a:xfrm>
          <a:custGeom>
            <a:avLst/>
            <a:gdLst>
              <a:gd name="connsiteX0" fmla="*/ 0 w 5776684"/>
              <a:gd name="connsiteY0" fmla="*/ 91944 h 551655"/>
              <a:gd name="connsiteX1" fmla="*/ 91944 w 5776684"/>
              <a:gd name="connsiteY1" fmla="*/ 0 h 551655"/>
              <a:gd name="connsiteX2" fmla="*/ 5684740 w 5776684"/>
              <a:gd name="connsiteY2" fmla="*/ 0 h 551655"/>
              <a:gd name="connsiteX3" fmla="*/ 5776684 w 5776684"/>
              <a:gd name="connsiteY3" fmla="*/ 91944 h 551655"/>
              <a:gd name="connsiteX4" fmla="*/ 5776684 w 5776684"/>
              <a:gd name="connsiteY4" fmla="*/ 459711 h 551655"/>
              <a:gd name="connsiteX5" fmla="*/ 5684740 w 5776684"/>
              <a:gd name="connsiteY5" fmla="*/ 551655 h 551655"/>
              <a:gd name="connsiteX6" fmla="*/ 91944 w 5776684"/>
              <a:gd name="connsiteY6" fmla="*/ 551655 h 551655"/>
              <a:gd name="connsiteX7" fmla="*/ 0 w 5776684"/>
              <a:gd name="connsiteY7" fmla="*/ 459711 h 551655"/>
              <a:gd name="connsiteX8" fmla="*/ 0 w 5776684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684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5684740" y="0"/>
                </a:lnTo>
                <a:cubicBezTo>
                  <a:pt x="5735519" y="0"/>
                  <a:pt x="5776684" y="41165"/>
                  <a:pt x="5776684" y="91944"/>
                </a:cubicBezTo>
                <a:lnTo>
                  <a:pt x="5776684" y="459711"/>
                </a:lnTo>
                <a:cubicBezTo>
                  <a:pt x="5776684" y="510490"/>
                  <a:pt x="5735519" y="551655"/>
                  <a:pt x="5684740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Bahnschrift" panose="020B0502040204020203" pitchFamily="34" charset="0"/>
              </a:rPr>
              <a:t>Demand Letter/Fee Related Certificates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DBCAC3D-5EBC-2018-2E9D-EDB5D800965B}"/>
              </a:ext>
            </a:extLst>
          </p:cNvPr>
          <p:cNvSpPr/>
          <p:nvPr/>
        </p:nvSpPr>
        <p:spPr>
          <a:xfrm>
            <a:off x="6284685" y="4935838"/>
            <a:ext cx="5660571" cy="551655"/>
          </a:xfrm>
          <a:custGeom>
            <a:avLst/>
            <a:gdLst>
              <a:gd name="connsiteX0" fmla="*/ 0 w 5776684"/>
              <a:gd name="connsiteY0" fmla="*/ 91944 h 551655"/>
              <a:gd name="connsiteX1" fmla="*/ 91944 w 5776684"/>
              <a:gd name="connsiteY1" fmla="*/ 0 h 551655"/>
              <a:gd name="connsiteX2" fmla="*/ 5684740 w 5776684"/>
              <a:gd name="connsiteY2" fmla="*/ 0 h 551655"/>
              <a:gd name="connsiteX3" fmla="*/ 5776684 w 5776684"/>
              <a:gd name="connsiteY3" fmla="*/ 91944 h 551655"/>
              <a:gd name="connsiteX4" fmla="*/ 5776684 w 5776684"/>
              <a:gd name="connsiteY4" fmla="*/ 459711 h 551655"/>
              <a:gd name="connsiteX5" fmla="*/ 5684740 w 5776684"/>
              <a:gd name="connsiteY5" fmla="*/ 551655 h 551655"/>
              <a:gd name="connsiteX6" fmla="*/ 91944 w 5776684"/>
              <a:gd name="connsiteY6" fmla="*/ 551655 h 551655"/>
              <a:gd name="connsiteX7" fmla="*/ 0 w 5776684"/>
              <a:gd name="connsiteY7" fmla="*/ 459711 h 551655"/>
              <a:gd name="connsiteX8" fmla="*/ 0 w 5776684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684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5684740" y="0"/>
                </a:lnTo>
                <a:cubicBezTo>
                  <a:pt x="5735519" y="0"/>
                  <a:pt x="5776684" y="41165"/>
                  <a:pt x="5776684" y="91944"/>
                </a:cubicBezTo>
                <a:lnTo>
                  <a:pt x="5776684" y="459711"/>
                </a:lnTo>
                <a:cubicBezTo>
                  <a:pt x="5776684" y="510490"/>
                  <a:pt x="5735519" y="551655"/>
                  <a:pt x="5684740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Fee Helpdesk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1895417-001D-37D2-FFDA-57E8ED26DFF7}"/>
              </a:ext>
            </a:extLst>
          </p:cNvPr>
          <p:cNvSpPr/>
          <p:nvPr/>
        </p:nvSpPr>
        <p:spPr>
          <a:xfrm>
            <a:off x="6284685" y="5553733"/>
            <a:ext cx="5660571" cy="551655"/>
          </a:xfrm>
          <a:custGeom>
            <a:avLst/>
            <a:gdLst>
              <a:gd name="connsiteX0" fmla="*/ 0 w 5776684"/>
              <a:gd name="connsiteY0" fmla="*/ 91944 h 551655"/>
              <a:gd name="connsiteX1" fmla="*/ 91944 w 5776684"/>
              <a:gd name="connsiteY1" fmla="*/ 0 h 551655"/>
              <a:gd name="connsiteX2" fmla="*/ 5684740 w 5776684"/>
              <a:gd name="connsiteY2" fmla="*/ 0 h 551655"/>
              <a:gd name="connsiteX3" fmla="*/ 5776684 w 5776684"/>
              <a:gd name="connsiteY3" fmla="*/ 91944 h 551655"/>
              <a:gd name="connsiteX4" fmla="*/ 5776684 w 5776684"/>
              <a:gd name="connsiteY4" fmla="*/ 459711 h 551655"/>
              <a:gd name="connsiteX5" fmla="*/ 5684740 w 5776684"/>
              <a:gd name="connsiteY5" fmla="*/ 551655 h 551655"/>
              <a:gd name="connsiteX6" fmla="*/ 91944 w 5776684"/>
              <a:gd name="connsiteY6" fmla="*/ 551655 h 551655"/>
              <a:gd name="connsiteX7" fmla="*/ 0 w 5776684"/>
              <a:gd name="connsiteY7" fmla="*/ 459711 h 551655"/>
              <a:gd name="connsiteX8" fmla="*/ 0 w 5776684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684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5684740" y="0"/>
                </a:lnTo>
                <a:cubicBezTo>
                  <a:pt x="5735519" y="0"/>
                  <a:pt x="5776684" y="41165"/>
                  <a:pt x="5776684" y="91944"/>
                </a:cubicBezTo>
                <a:lnTo>
                  <a:pt x="5776684" y="459711"/>
                </a:lnTo>
                <a:cubicBezTo>
                  <a:pt x="5776684" y="510490"/>
                  <a:pt x="5735519" y="551655"/>
                  <a:pt x="5684740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Bahnschrift" panose="020B0502040204020203" pitchFamily="34" charset="0"/>
              </a:rPr>
              <a:t>Processing of Various Scholarship Documents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6A932C-3AF7-C823-52FE-1314C4AC86F1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Accounts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B04338-82AC-FE61-1D8E-F9D811E9DAF1}"/>
              </a:ext>
            </a:extLst>
          </p:cNvPr>
          <p:cNvGrpSpPr/>
          <p:nvPr/>
        </p:nvGrpSpPr>
        <p:grpSpPr>
          <a:xfrm>
            <a:off x="667657" y="1696573"/>
            <a:ext cx="4782531" cy="4525517"/>
            <a:chOff x="537028" y="1551433"/>
            <a:chExt cx="4782531" cy="45255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17A4BC-5B09-CD95-B43A-68084A120943}"/>
                </a:ext>
              </a:extLst>
            </p:cNvPr>
            <p:cNvSpPr/>
            <p:nvPr/>
          </p:nvSpPr>
          <p:spPr bwMode="auto">
            <a:xfrm>
              <a:off x="537028" y="1551433"/>
              <a:ext cx="4782531" cy="4525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762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04DCB2-E238-EAE1-89A6-3DE3F8C87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49" y="1666938"/>
              <a:ext cx="4398888" cy="432793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BB3C63-E9DE-2F8A-080E-79108E71AA8C}"/>
                </a:ext>
              </a:extLst>
            </p:cNvPr>
            <p:cNvSpPr txBox="1"/>
            <p:nvPr/>
          </p:nvSpPr>
          <p:spPr>
            <a:xfrm>
              <a:off x="728848" y="5626175"/>
              <a:ext cx="4398887" cy="36870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Fee Dashboard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6D239B-D09B-63A0-A132-661E367C0256}"/>
              </a:ext>
            </a:extLst>
          </p:cNvPr>
          <p:cNvSpPr txBox="1"/>
          <p:nvPr/>
        </p:nvSpPr>
        <p:spPr>
          <a:xfrm>
            <a:off x="6284685" y="1725605"/>
            <a:ext cx="5776686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Students can use the following menu available for accounts-related functions: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A6332E-82DB-B4E9-397F-E9B92E3AC6F3}"/>
              </a:ext>
            </a:extLst>
          </p:cNvPr>
          <p:cNvSpPr/>
          <p:nvPr/>
        </p:nvSpPr>
        <p:spPr>
          <a:xfrm>
            <a:off x="6284685" y="3082152"/>
            <a:ext cx="5660571" cy="551655"/>
          </a:xfrm>
          <a:custGeom>
            <a:avLst/>
            <a:gdLst>
              <a:gd name="connsiteX0" fmla="*/ 0 w 5776684"/>
              <a:gd name="connsiteY0" fmla="*/ 91944 h 551655"/>
              <a:gd name="connsiteX1" fmla="*/ 91944 w 5776684"/>
              <a:gd name="connsiteY1" fmla="*/ 0 h 551655"/>
              <a:gd name="connsiteX2" fmla="*/ 5684740 w 5776684"/>
              <a:gd name="connsiteY2" fmla="*/ 0 h 551655"/>
              <a:gd name="connsiteX3" fmla="*/ 5776684 w 5776684"/>
              <a:gd name="connsiteY3" fmla="*/ 91944 h 551655"/>
              <a:gd name="connsiteX4" fmla="*/ 5776684 w 5776684"/>
              <a:gd name="connsiteY4" fmla="*/ 459711 h 551655"/>
              <a:gd name="connsiteX5" fmla="*/ 5684740 w 5776684"/>
              <a:gd name="connsiteY5" fmla="*/ 551655 h 551655"/>
              <a:gd name="connsiteX6" fmla="*/ 91944 w 5776684"/>
              <a:gd name="connsiteY6" fmla="*/ 551655 h 551655"/>
              <a:gd name="connsiteX7" fmla="*/ 0 w 5776684"/>
              <a:gd name="connsiteY7" fmla="*/ 459711 h 551655"/>
              <a:gd name="connsiteX8" fmla="*/ 0 w 5776684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684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5684740" y="0"/>
                </a:lnTo>
                <a:cubicBezTo>
                  <a:pt x="5735519" y="0"/>
                  <a:pt x="5776684" y="41165"/>
                  <a:pt x="5776684" y="91944"/>
                </a:cubicBezTo>
                <a:lnTo>
                  <a:pt x="5776684" y="459711"/>
                </a:lnTo>
                <a:cubicBezTo>
                  <a:pt x="5776684" y="510490"/>
                  <a:pt x="5735519" y="551655"/>
                  <a:pt x="5684740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515151"/>
              </a:gs>
              <a:gs pos="100000">
                <a:srgbClr val="6D6D6D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433" tIns="28821" rIns="180433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Fee Payment</a:t>
            </a:r>
          </a:p>
        </p:txBody>
      </p:sp>
    </p:spTree>
    <p:extLst>
      <p:ext uri="{BB962C8B-B14F-4D97-AF65-F5344CB8AC3E}">
        <p14:creationId xmlns:p14="http://schemas.microsoft.com/office/powerpoint/2010/main" val="5750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" grpId="0" animBg="1"/>
      <p:bldP spid="29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ng Man Outside Hostel Flat Vector Stock Vector (Royalty Free) 1489654118  | Shutterstock">
            <a:extLst>
              <a:ext uri="{FF2B5EF4-FFF2-40B4-BE49-F238E27FC236}">
                <a16:creationId xmlns:a16="http://schemas.microsoft.com/office/drawing/2014/main" id="{A1CA1590-7C95-A662-762F-B683A8566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6704" b="10204"/>
          <a:stretch/>
        </p:blipFill>
        <p:spPr bwMode="auto">
          <a:xfrm>
            <a:off x="0" y="4127618"/>
            <a:ext cx="4833257" cy="267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Residential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D239B-D09B-63A0-A132-661E367C0256}"/>
              </a:ext>
            </a:extLst>
          </p:cNvPr>
          <p:cNvSpPr txBox="1"/>
          <p:nvPr/>
        </p:nvSpPr>
        <p:spPr>
          <a:xfrm>
            <a:off x="429980" y="1498395"/>
            <a:ext cx="3908239" cy="259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" panose="020B0502040204020203" pitchFamily="34" charset="0"/>
              </a:rPr>
              <a:t>Students can access the following services associated with the residential department.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BBA62992-BB76-D395-F5C8-0EF0AF31725E}"/>
              </a:ext>
            </a:extLst>
          </p:cNvPr>
          <p:cNvSpPr/>
          <p:nvPr/>
        </p:nvSpPr>
        <p:spPr>
          <a:xfrm flipH="1" flipV="1">
            <a:off x="7630675" y="2192435"/>
            <a:ext cx="811082" cy="27134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B7C0E-3810-4FC2-DBB3-080F09F9F12A}"/>
              </a:ext>
            </a:extLst>
          </p:cNvPr>
          <p:cNvGrpSpPr/>
          <p:nvPr/>
        </p:nvGrpSpPr>
        <p:grpSpPr>
          <a:xfrm>
            <a:off x="7630675" y="1518557"/>
            <a:ext cx="4152036" cy="673879"/>
            <a:chOff x="7630675" y="1518557"/>
            <a:chExt cx="4152036" cy="673879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AD26A053-2DCC-B2A9-EED1-8EC7A3F036C8}"/>
                </a:ext>
              </a:extLst>
            </p:cNvPr>
            <p:cNvSpPr/>
            <p:nvPr/>
          </p:nvSpPr>
          <p:spPr>
            <a:xfrm rot="5400000">
              <a:off x="9316201" y="-166969"/>
              <a:ext cx="673879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CE3C51-7477-C7F2-85C8-430F0B417650}"/>
                </a:ext>
              </a:extLst>
            </p:cNvPr>
            <p:cNvSpPr txBox="1"/>
            <p:nvPr/>
          </p:nvSpPr>
          <p:spPr>
            <a:xfrm>
              <a:off x="7760961" y="1581011"/>
              <a:ext cx="4021750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Online Residential Booking</a:t>
              </a:r>
            </a:p>
          </p:txBody>
        </p: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EA652E3-8BA2-B9E7-86BC-D8082FECE4E2}"/>
              </a:ext>
            </a:extLst>
          </p:cNvPr>
          <p:cNvSpPr/>
          <p:nvPr/>
        </p:nvSpPr>
        <p:spPr>
          <a:xfrm flipV="1">
            <a:off x="7705816" y="3033244"/>
            <a:ext cx="740249" cy="271341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D7CE58-A9AF-94E1-AD2C-5CC70BC1719C}"/>
              </a:ext>
            </a:extLst>
          </p:cNvPr>
          <p:cNvGrpSpPr/>
          <p:nvPr/>
        </p:nvGrpSpPr>
        <p:grpSpPr>
          <a:xfrm>
            <a:off x="4401133" y="2359367"/>
            <a:ext cx="4044931" cy="673878"/>
            <a:chOff x="4401133" y="2359367"/>
            <a:chExt cx="4044931" cy="673878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BA75D1D7-3231-7A45-A6EF-62F4BFB30CDE}"/>
                </a:ext>
              </a:extLst>
            </p:cNvPr>
            <p:cNvSpPr/>
            <p:nvPr/>
          </p:nvSpPr>
          <p:spPr>
            <a:xfrm rot="16200000" flipH="1">
              <a:off x="6086660" y="673840"/>
              <a:ext cx="673878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10760-A091-7E7E-299C-FE8512892FC5}"/>
                </a:ext>
              </a:extLst>
            </p:cNvPr>
            <p:cNvSpPr txBox="1"/>
            <p:nvPr/>
          </p:nvSpPr>
          <p:spPr>
            <a:xfrm>
              <a:off x="4552850" y="2425600"/>
              <a:ext cx="3737357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r>
                <a:rPr lang="en-IN" dirty="0"/>
                <a:t>Hostel Leave Application</a:t>
              </a:r>
            </a:p>
          </p:txBody>
        </p:sp>
      </p:grp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6C30908F-5AAD-3EF2-55D7-41DD49768B71}"/>
              </a:ext>
            </a:extLst>
          </p:cNvPr>
          <p:cNvSpPr/>
          <p:nvPr/>
        </p:nvSpPr>
        <p:spPr>
          <a:xfrm flipH="1" flipV="1">
            <a:off x="7705816" y="3831641"/>
            <a:ext cx="740249" cy="27134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3AFF8-D24E-CD94-1BE0-416DC3C3965D}"/>
              </a:ext>
            </a:extLst>
          </p:cNvPr>
          <p:cNvGrpSpPr/>
          <p:nvPr/>
        </p:nvGrpSpPr>
        <p:grpSpPr>
          <a:xfrm>
            <a:off x="7705815" y="3157764"/>
            <a:ext cx="4044931" cy="673878"/>
            <a:chOff x="7705815" y="3157764"/>
            <a:chExt cx="4044931" cy="673878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4A1D3209-5B00-9DCD-9168-5E7FC6B4CA69}"/>
                </a:ext>
              </a:extLst>
            </p:cNvPr>
            <p:cNvSpPr/>
            <p:nvPr/>
          </p:nvSpPr>
          <p:spPr>
            <a:xfrm rot="5400000">
              <a:off x="9391342" y="1472237"/>
              <a:ext cx="673878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167DFE-36C1-4E36-2640-C6D869486003}"/>
                </a:ext>
              </a:extLst>
            </p:cNvPr>
            <p:cNvSpPr txBox="1"/>
            <p:nvPr/>
          </p:nvSpPr>
          <p:spPr>
            <a:xfrm>
              <a:off x="7760961" y="3232663"/>
              <a:ext cx="3531131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r>
                <a:rPr lang="en-US" dirty="0"/>
                <a:t>Hostel Change Request</a:t>
              </a:r>
            </a:p>
          </p:txBody>
        </p:sp>
      </p:grp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53FA8BCC-E95D-4314-D200-3189DF2C43AF}"/>
              </a:ext>
            </a:extLst>
          </p:cNvPr>
          <p:cNvSpPr/>
          <p:nvPr/>
        </p:nvSpPr>
        <p:spPr>
          <a:xfrm flipV="1">
            <a:off x="7705816" y="4630039"/>
            <a:ext cx="740249" cy="271341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687227-4C1F-6389-E1B1-FE7D25554C36}"/>
              </a:ext>
            </a:extLst>
          </p:cNvPr>
          <p:cNvGrpSpPr/>
          <p:nvPr/>
        </p:nvGrpSpPr>
        <p:grpSpPr>
          <a:xfrm>
            <a:off x="4401133" y="3956162"/>
            <a:ext cx="4067028" cy="673878"/>
            <a:chOff x="4401133" y="3956162"/>
            <a:chExt cx="4067028" cy="67387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AF0E1624-6AA0-4200-FC39-373F1BF71086}"/>
                </a:ext>
              </a:extLst>
            </p:cNvPr>
            <p:cNvSpPr/>
            <p:nvPr/>
          </p:nvSpPr>
          <p:spPr>
            <a:xfrm rot="16200000" flipH="1">
              <a:off x="6086660" y="2270635"/>
              <a:ext cx="673878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A747A7-4992-36E6-D35E-61A5A8FCD2AD}"/>
                </a:ext>
              </a:extLst>
            </p:cNvPr>
            <p:cNvSpPr txBox="1"/>
            <p:nvPr/>
          </p:nvSpPr>
          <p:spPr>
            <a:xfrm>
              <a:off x="4552850" y="4029835"/>
              <a:ext cx="3915311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r>
                <a:rPr lang="en-US" dirty="0"/>
                <a:t>Resident Details </a:t>
              </a:r>
              <a:r>
                <a:rPr lang="en-US" sz="1200" dirty="0"/>
                <a:t>(for Day Scholars)</a:t>
              </a:r>
              <a:endParaRPr lang="en-US" dirty="0"/>
            </a:p>
          </p:txBody>
        </p: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E9506DE1-62D3-6BE7-E999-11BF3853E7F2}"/>
              </a:ext>
            </a:extLst>
          </p:cNvPr>
          <p:cNvSpPr/>
          <p:nvPr/>
        </p:nvSpPr>
        <p:spPr>
          <a:xfrm flipH="1" flipV="1">
            <a:off x="7705816" y="5428435"/>
            <a:ext cx="740249" cy="27134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BD9009-9992-8F62-82E9-97FF912174C0}"/>
              </a:ext>
            </a:extLst>
          </p:cNvPr>
          <p:cNvGrpSpPr/>
          <p:nvPr/>
        </p:nvGrpSpPr>
        <p:grpSpPr>
          <a:xfrm>
            <a:off x="7705815" y="4754558"/>
            <a:ext cx="4044931" cy="673878"/>
            <a:chOff x="7705815" y="4754558"/>
            <a:chExt cx="4044931" cy="673878"/>
          </a:xfrm>
        </p:grpSpPr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5999B5D6-4361-8AF1-2E77-8429E970CE65}"/>
                </a:ext>
              </a:extLst>
            </p:cNvPr>
            <p:cNvSpPr/>
            <p:nvPr/>
          </p:nvSpPr>
          <p:spPr>
            <a:xfrm rot="5400000">
              <a:off x="9391342" y="3069031"/>
              <a:ext cx="673878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22E4D2-517D-B8C5-0E94-F2AA8D27975A}"/>
                </a:ext>
              </a:extLst>
            </p:cNvPr>
            <p:cNvSpPr txBox="1"/>
            <p:nvPr/>
          </p:nvSpPr>
          <p:spPr>
            <a:xfrm>
              <a:off x="7760961" y="4821552"/>
              <a:ext cx="3266696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r>
                <a:rPr lang="en-IN" dirty="0"/>
                <a:t>Transport Preference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4C24E-EA58-CFFE-8C54-113F0C40BD4F}"/>
              </a:ext>
            </a:extLst>
          </p:cNvPr>
          <p:cNvGrpSpPr/>
          <p:nvPr/>
        </p:nvGrpSpPr>
        <p:grpSpPr>
          <a:xfrm>
            <a:off x="4401133" y="5552956"/>
            <a:ext cx="4044931" cy="673878"/>
            <a:chOff x="4401133" y="5552956"/>
            <a:chExt cx="4044931" cy="673878"/>
          </a:xfrm>
        </p:grpSpPr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3D2A6E6B-0D1D-BA45-D55C-B39EF107AC4C}"/>
                </a:ext>
              </a:extLst>
            </p:cNvPr>
            <p:cNvSpPr/>
            <p:nvPr/>
          </p:nvSpPr>
          <p:spPr>
            <a:xfrm rot="16200000" flipH="1">
              <a:off x="6086660" y="3867429"/>
              <a:ext cx="673878" cy="40449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83BDBC-0F84-43B3-6187-11F9745590B6}"/>
                </a:ext>
              </a:extLst>
            </p:cNvPr>
            <p:cNvSpPr txBox="1"/>
            <p:nvPr/>
          </p:nvSpPr>
          <p:spPr>
            <a:xfrm>
              <a:off x="4552850" y="5611001"/>
              <a:ext cx="3471259" cy="54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defRPr>
              </a:lvl1pPr>
            </a:lstStyle>
            <a:p>
              <a:r>
                <a:rPr lang="en-IN" dirty="0"/>
                <a:t>Vendor Service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455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0" grpId="0" animBg="1"/>
      <p:bldP spid="36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43452BE-89A9-BAE0-4052-BFA6054530BC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Training &amp; Placement Services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23ECBF-FA64-ADD4-BB06-4AEC02A2A668}"/>
              </a:ext>
            </a:extLst>
          </p:cNvPr>
          <p:cNvGrpSpPr/>
          <p:nvPr/>
        </p:nvGrpSpPr>
        <p:grpSpPr>
          <a:xfrm>
            <a:off x="429981" y="1643625"/>
            <a:ext cx="5332784" cy="4776225"/>
            <a:chOff x="429981" y="1763486"/>
            <a:chExt cx="5078186" cy="45556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266F64-F16C-A14B-5C14-0D0774D4F3CE}"/>
                </a:ext>
              </a:extLst>
            </p:cNvPr>
            <p:cNvSpPr/>
            <p:nvPr/>
          </p:nvSpPr>
          <p:spPr bwMode="auto">
            <a:xfrm>
              <a:off x="429981" y="1763486"/>
              <a:ext cx="5078186" cy="45556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dist="1143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1436BF-D476-5DA5-8CFD-3F03796B3AC0}"/>
                </a:ext>
              </a:extLst>
            </p:cNvPr>
            <p:cNvGrpSpPr/>
            <p:nvPr/>
          </p:nvGrpSpPr>
          <p:grpSpPr>
            <a:xfrm>
              <a:off x="653912" y="1986527"/>
              <a:ext cx="4630325" cy="4109588"/>
              <a:chOff x="429981" y="1988639"/>
              <a:chExt cx="4630325" cy="410958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BB294FE-2334-AE2B-39F3-B40B74F48A27}"/>
                  </a:ext>
                </a:extLst>
              </p:cNvPr>
              <p:cNvGrpSpPr/>
              <p:nvPr/>
            </p:nvGrpSpPr>
            <p:grpSpPr>
              <a:xfrm>
                <a:off x="429981" y="1988639"/>
                <a:ext cx="4630324" cy="4109588"/>
                <a:chOff x="429981" y="1959428"/>
                <a:chExt cx="4630324" cy="410958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B40F709-B997-B996-DCE3-0F2599C37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981" y="1959428"/>
                  <a:ext cx="4630324" cy="410958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EF9809C-95D0-9B17-A39F-5B3180EFF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Cutout/>
                          </a14:imgEffect>
                        </a14:imgLayer>
                      </a14:imgProps>
                    </a:ext>
                  </a:extLst>
                </a:blip>
                <a:srcRect t="-1" b="71415"/>
                <a:stretch/>
              </p:blipFill>
              <p:spPr>
                <a:xfrm>
                  <a:off x="429981" y="1997528"/>
                  <a:ext cx="4630324" cy="1174751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044F17F-EF08-BC1D-5313-B9EAD6590C35}"/>
                    </a:ext>
                  </a:extLst>
                </p:cNvPr>
                <p:cNvSpPr/>
                <p:nvPr/>
              </p:nvSpPr>
              <p:spPr bwMode="auto">
                <a:xfrm>
                  <a:off x="2990850" y="3511550"/>
                  <a:ext cx="488950" cy="952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/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9AE9EA-70A0-6204-E8EB-C328B145E5CD}"/>
                  </a:ext>
                </a:extLst>
              </p:cNvPr>
              <p:cNvSpPr txBox="1"/>
              <p:nvPr/>
            </p:nvSpPr>
            <p:spPr>
              <a:xfrm>
                <a:off x="429981" y="5728895"/>
                <a:ext cx="4630325" cy="369332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Placement Dashboard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80C884-02D3-C2C1-7FBD-B0DF460C0337}"/>
              </a:ext>
            </a:extLst>
          </p:cNvPr>
          <p:cNvGrpSpPr/>
          <p:nvPr/>
        </p:nvGrpSpPr>
        <p:grpSpPr>
          <a:xfrm>
            <a:off x="6319929" y="1929141"/>
            <a:ext cx="1708148" cy="1236367"/>
            <a:chOff x="6319929" y="1929141"/>
            <a:chExt cx="1708148" cy="123636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A917374-B5B0-1F9D-47BE-B5C702A2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0962" y="1929141"/>
              <a:ext cx="1367224" cy="1183892"/>
            </a:xfrm>
            <a:prstGeom prst="rect">
              <a:avLst/>
            </a:prstGeom>
          </p:spPr>
        </p:pic>
        <p:sp>
          <p:nvSpPr>
            <p:cNvPr id="30" name="Half Frame 29">
              <a:extLst>
                <a:ext uri="{FF2B5EF4-FFF2-40B4-BE49-F238E27FC236}">
                  <a16:creationId xmlns:a16="http://schemas.microsoft.com/office/drawing/2014/main" id="{302B77FB-2867-8374-68BC-1405785523F6}"/>
                </a:ext>
              </a:extLst>
            </p:cNvPr>
            <p:cNvSpPr/>
            <p:nvPr/>
          </p:nvSpPr>
          <p:spPr bwMode="auto">
            <a:xfrm rot="16200000" flipV="1">
              <a:off x="6961278" y="2098710"/>
              <a:ext cx="425449" cy="1708148"/>
            </a:xfrm>
            <a:prstGeom prst="halfFrame">
              <a:avLst>
                <a:gd name="adj1" fmla="val 20989"/>
                <a:gd name="adj2" fmla="val 168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752040-3C92-6F47-6A03-D2A44AEFC4AD}"/>
              </a:ext>
            </a:extLst>
          </p:cNvPr>
          <p:cNvGrpSpPr/>
          <p:nvPr/>
        </p:nvGrpSpPr>
        <p:grpSpPr>
          <a:xfrm>
            <a:off x="6173540" y="4203905"/>
            <a:ext cx="2000928" cy="1258567"/>
            <a:chOff x="6173540" y="4203905"/>
            <a:chExt cx="2000928" cy="125856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700E90-4060-5B82-5D12-E5EDB1EC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4420" y="4203905"/>
              <a:ext cx="1584960" cy="1188720"/>
            </a:xfrm>
            <a:prstGeom prst="rect">
              <a:avLst/>
            </a:prstGeom>
          </p:spPr>
        </p:pic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2ED0C0A9-B169-8EA0-00C0-D40B3FBE6CCB}"/>
                </a:ext>
              </a:extLst>
            </p:cNvPr>
            <p:cNvSpPr/>
            <p:nvPr/>
          </p:nvSpPr>
          <p:spPr bwMode="auto">
            <a:xfrm rot="16200000" flipV="1">
              <a:off x="6961279" y="4249284"/>
              <a:ext cx="425449" cy="2000928"/>
            </a:xfrm>
            <a:prstGeom prst="halfFrame">
              <a:avLst>
                <a:gd name="adj1" fmla="val 20989"/>
                <a:gd name="adj2" fmla="val 168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5633DBD-F4C3-41FD-C6A5-BDDF7FE21CEB}"/>
              </a:ext>
            </a:extLst>
          </p:cNvPr>
          <p:cNvSpPr txBox="1"/>
          <p:nvPr/>
        </p:nvSpPr>
        <p:spPr>
          <a:xfrm>
            <a:off x="8358960" y="1548375"/>
            <a:ext cx="3623490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Students can find all the important training &amp; placement-related notifications.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D677DB-3DEA-C22E-F540-974AE07A4D7B}"/>
              </a:ext>
            </a:extLst>
          </p:cNvPr>
          <p:cNvSpPr txBox="1"/>
          <p:nvPr/>
        </p:nvSpPr>
        <p:spPr>
          <a:xfrm>
            <a:off x="8358960" y="3915315"/>
            <a:ext cx="3623490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Students can register to the relevant placement drives on the placement dashboard.</a:t>
            </a:r>
          </a:p>
        </p:txBody>
      </p:sp>
    </p:spTree>
    <p:extLst>
      <p:ext uri="{BB962C8B-B14F-4D97-AF65-F5344CB8AC3E}">
        <p14:creationId xmlns:p14="http://schemas.microsoft.com/office/powerpoint/2010/main" val="1412353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EC40AC-56F6-31AF-0D02-2FEA822F2E16}"/>
              </a:ext>
            </a:extLst>
          </p:cNvPr>
          <p:cNvSpPr/>
          <p:nvPr/>
        </p:nvSpPr>
        <p:spPr bwMode="auto">
          <a:xfrm>
            <a:off x="8001000" y="0"/>
            <a:ext cx="4191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Assistance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28CCD-6C24-14D2-E1DB-8D110919C838}"/>
              </a:ext>
            </a:extLst>
          </p:cNvPr>
          <p:cNvSpPr txBox="1"/>
          <p:nvPr/>
        </p:nvSpPr>
        <p:spPr>
          <a:xfrm>
            <a:off x="429979" y="1403145"/>
            <a:ext cx="7190021" cy="517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Students can book appointments with their mentor/HOD/HOS for redressal of their concerns.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University also has the LPU Live app which is an all-purpose chat app that empowers communication, collaboration, and engagement all on a single platform.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3A629-FB55-91F4-7C22-E04BF32D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925" y="1569635"/>
            <a:ext cx="2723856" cy="4842410"/>
          </a:xfrm>
          <a:prstGeom prst="rect">
            <a:avLst/>
          </a:prstGeom>
          <a:effectLst>
            <a:outerShdw blurRad="889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68495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Counselling &amp; Health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E71D5-0D63-594C-7594-1B8A72A00F90}"/>
              </a:ext>
            </a:extLst>
          </p:cNvPr>
          <p:cNvSpPr txBox="1"/>
          <p:nvPr/>
        </p:nvSpPr>
        <p:spPr>
          <a:xfrm>
            <a:off x="399288" y="1472171"/>
            <a:ext cx="406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Students can book confidential and free counseling appointments with psychologists at UMS.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149151-F8DC-EA59-7237-D90EEFD99341}"/>
              </a:ext>
            </a:extLst>
          </p:cNvPr>
          <p:cNvGrpSpPr/>
          <p:nvPr/>
        </p:nvGrpSpPr>
        <p:grpSpPr>
          <a:xfrm>
            <a:off x="8482915" y="1472171"/>
            <a:ext cx="3569971" cy="5241471"/>
            <a:chOff x="8482915" y="1616529"/>
            <a:chExt cx="3569971" cy="52414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C207D-9812-25DE-D245-2457BD16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2915" y="3819646"/>
              <a:ext cx="3569970" cy="303835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F6B6641-DCDF-B02F-FA8D-60A7B84169F1}"/>
                </a:ext>
              </a:extLst>
            </p:cNvPr>
            <p:cNvSpPr/>
            <p:nvPr/>
          </p:nvSpPr>
          <p:spPr bwMode="auto">
            <a:xfrm>
              <a:off x="8482916" y="1616529"/>
              <a:ext cx="3569970" cy="1679242"/>
            </a:xfrm>
            <a:prstGeom prst="roundRect">
              <a:avLst>
                <a:gd name="adj" fmla="val 888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D0670A-7C5B-C6FE-73DA-B6FE01D97DE2}"/>
              </a:ext>
            </a:extLst>
          </p:cNvPr>
          <p:cNvSpPr txBox="1"/>
          <p:nvPr/>
        </p:nvSpPr>
        <p:spPr>
          <a:xfrm>
            <a:off x="8482915" y="1572275"/>
            <a:ext cx="3569970" cy="148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 dirty="0">
                <a:latin typeface="Bahnschrift" panose="020B0502040204020203" pitchFamily="34" charset="0"/>
              </a:rPr>
              <a:t>University also has a tie-up with “Your Dost”  an emotional wellness solution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FA60BA-D513-B198-F47C-B20F0254C7EF}"/>
              </a:ext>
            </a:extLst>
          </p:cNvPr>
          <p:cNvSpPr/>
          <p:nvPr/>
        </p:nvSpPr>
        <p:spPr bwMode="auto">
          <a:xfrm>
            <a:off x="4443735" y="1510825"/>
            <a:ext cx="18288" cy="5029200"/>
          </a:xfrm>
          <a:custGeom>
            <a:avLst/>
            <a:gdLst>
              <a:gd name="connsiteX0" fmla="*/ 0 w 18288"/>
              <a:gd name="connsiteY0" fmla="*/ 0 h 5029200"/>
              <a:gd name="connsiteX1" fmla="*/ 18288 w 18288"/>
              <a:gd name="connsiteY1" fmla="*/ 0 h 5029200"/>
              <a:gd name="connsiteX2" fmla="*/ 18288 w 18288"/>
              <a:gd name="connsiteY2" fmla="*/ 558800 h 5029200"/>
              <a:gd name="connsiteX3" fmla="*/ 18288 w 18288"/>
              <a:gd name="connsiteY3" fmla="*/ 966724 h 5029200"/>
              <a:gd name="connsiteX4" fmla="*/ 18288 w 18288"/>
              <a:gd name="connsiteY4" fmla="*/ 1525524 h 5029200"/>
              <a:gd name="connsiteX5" fmla="*/ 18288 w 18288"/>
              <a:gd name="connsiteY5" fmla="*/ 1933448 h 5029200"/>
              <a:gd name="connsiteX6" fmla="*/ 18288 w 18288"/>
              <a:gd name="connsiteY6" fmla="*/ 2441956 h 5029200"/>
              <a:gd name="connsiteX7" fmla="*/ 18288 w 18288"/>
              <a:gd name="connsiteY7" fmla="*/ 2900172 h 5029200"/>
              <a:gd name="connsiteX8" fmla="*/ 18288 w 18288"/>
              <a:gd name="connsiteY8" fmla="*/ 3559556 h 5029200"/>
              <a:gd name="connsiteX9" fmla="*/ 18288 w 18288"/>
              <a:gd name="connsiteY9" fmla="*/ 3967480 h 5029200"/>
              <a:gd name="connsiteX10" fmla="*/ 18288 w 18288"/>
              <a:gd name="connsiteY10" fmla="*/ 4526280 h 5029200"/>
              <a:gd name="connsiteX11" fmla="*/ 18288 w 18288"/>
              <a:gd name="connsiteY11" fmla="*/ 5029200 h 5029200"/>
              <a:gd name="connsiteX12" fmla="*/ 0 w 18288"/>
              <a:gd name="connsiteY12" fmla="*/ 5029200 h 5029200"/>
              <a:gd name="connsiteX13" fmla="*/ 0 w 18288"/>
              <a:gd name="connsiteY13" fmla="*/ 4621276 h 5029200"/>
              <a:gd name="connsiteX14" fmla="*/ 0 w 18288"/>
              <a:gd name="connsiteY14" fmla="*/ 4012184 h 5029200"/>
              <a:gd name="connsiteX15" fmla="*/ 0 w 18288"/>
              <a:gd name="connsiteY15" fmla="*/ 3352800 h 5029200"/>
              <a:gd name="connsiteX16" fmla="*/ 0 w 18288"/>
              <a:gd name="connsiteY16" fmla="*/ 2944876 h 5029200"/>
              <a:gd name="connsiteX17" fmla="*/ 0 w 18288"/>
              <a:gd name="connsiteY17" fmla="*/ 2335784 h 5029200"/>
              <a:gd name="connsiteX18" fmla="*/ 0 w 18288"/>
              <a:gd name="connsiteY18" fmla="*/ 1776984 h 5029200"/>
              <a:gd name="connsiteX19" fmla="*/ 0 w 18288"/>
              <a:gd name="connsiteY19" fmla="*/ 1117600 h 5029200"/>
              <a:gd name="connsiteX20" fmla="*/ 0 w 18288"/>
              <a:gd name="connsiteY20" fmla="*/ 709676 h 5029200"/>
              <a:gd name="connsiteX21" fmla="*/ 0 w 18288"/>
              <a:gd name="connsiteY21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8" h="5029200" fill="none" extrusionOk="0">
                <a:moveTo>
                  <a:pt x="0" y="0"/>
                </a:moveTo>
                <a:cubicBezTo>
                  <a:pt x="7667" y="-1765"/>
                  <a:pt x="9562" y="1976"/>
                  <a:pt x="18288" y="0"/>
                </a:cubicBezTo>
                <a:cubicBezTo>
                  <a:pt x="47219" y="227358"/>
                  <a:pt x="-5964" y="303498"/>
                  <a:pt x="18288" y="558800"/>
                </a:cubicBezTo>
                <a:cubicBezTo>
                  <a:pt x="42540" y="814102"/>
                  <a:pt x="-24636" y="802135"/>
                  <a:pt x="18288" y="966724"/>
                </a:cubicBezTo>
                <a:cubicBezTo>
                  <a:pt x="61212" y="1131313"/>
                  <a:pt x="-42541" y="1300617"/>
                  <a:pt x="18288" y="1525524"/>
                </a:cubicBezTo>
                <a:cubicBezTo>
                  <a:pt x="79117" y="1750431"/>
                  <a:pt x="-6762" y="1789956"/>
                  <a:pt x="18288" y="1933448"/>
                </a:cubicBezTo>
                <a:cubicBezTo>
                  <a:pt x="43338" y="2076940"/>
                  <a:pt x="-35028" y="2320879"/>
                  <a:pt x="18288" y="2441956"/>
                </a:cubicBezTo>
                <a:cubicBezTo>
                  <a:pt x="71604" y="2563033"/>
                  <a:pt x="2598" y="2735522"/>
                  <a:pt x="18288" y="2900172"/>
                </a:cubicBezTo>
                <a:cubicBezTo>
                  <a:pt x="33978" y="3064822"/>
                  <a:pt x="8618" y="3274865"/>
                  <a:pt x="18288" y="3559556"/>
                </a:cubicBezTo>
                <a:cubicBezTo>
                  <a:pt x="27958" y="3844247"/>
                  <a:pt x="-27894" y="3828028"/>
                  <a:pt x="18288" y="3967480"/>
                </a:cubicBezTo>
                <a:cubicBezTo>
                  <a:pt x="64470" y="4106932"/>
                  <a:pt x="9698" y="4306548"/>
                  <a:pt x="18288" y="4526280"/>
                </a:cubicBezTo>
                <a:cubicBezTo>
                  <a:pt x="26878" y="4746012"/>
                  <a:pt x="2544" y="4846516"/>
                  <a:pt x="18288" y="5029200"/>
                </a:cubicBezTo>
                <a:cubicBezTo>
                  <a:pt x="13034" y="5031098"/>
                  <a:pt x="7524" y="5027255"/>
                  <a:pt x="0" y="5029200"/>
                </a:cubicBezTo>
                <a:cubicBezTo>
                  <a:pt x="-6587" y="4883938"/>
                  <a:pt x="8980" y="4817969"/>
                  <a:pt x="0" y="4621276"/>
                </a:cubicBezTo>
                <a:cubicBezTo>
                  <a:pt x="-8980" y="4424583"/>
                  <a:pt x="16689" y="4289423"/>
                  <a:pt x="0" y="4012184"/>
                </a:cubicBezTo>
                <a:cubicBezTo>
                  <a:pt x="-16689" y="3734945"/>
                  <a:pt x="46902" y="3546822"/>
                  <a:pt x="0" y="3352800"/>
                </a:cubicBezTo>
                <a:cubicBezTo>
                  <a:pt x="-46902" y="3158778"/>
                  <a:pt x="15170" y="3048025"/>
                  <a:pt x="0" y="2944876"/>
                </a:cubicBezTo>
                <a:cubicBezTo>
                  <a:pt x="-15170" y="2841727"/>
                  <a:pt x="26304" y="2611808"/>
                  <a:pt x="0" y="2335784"/>
                </a:cubicBezTo>
                <a:cubicBezTo>
                  <a:pt x="-26304" y="2059760"/>
                  <a:pt x="41364" y="1999147"/>
                  <a:pt x="0" y="1776984"/>
                </a:cubicBezTo>
                <a:cubicBezTo>
                  <a:pt x="-41364" y="1554821"/>
                  <a:pt x="17647" y="1294130"/>
                  <a:pt x="0" y="1117600"/>
                </a:cubicBezTo>
                <a:cubicBezTo>
                  <a:pt x="-17647" y="941070"/>
                  <a:pt x="35983" y="829657"/>
                  <a:pt x="0" y="709676"/>
                </a:cubicBezTo>
                <a:cubicBezTo>
                  <a:pt x="-35983" y="589695"/>
                  <a:pt x="9807" y="146587"/>
                  <a:pt x="0" y="0"/>
                </a:cubicBezTo>
                <a:close/>
              </a:path>
              <a:path w="18288" h="5029200" stroke="0" extrusionOk="0">
                <a:moveTo>
                  <a:pt x="0" y="0"/>
                </a:moveTo>
                <a:cubicBezTo>
                  <a:pt x="7110" y="-765"/>
                  <a:pt x="14353" y="1842"/>
                  <a:pt x="18288" y="0"/>
                </a:cubicBezTo>
                <a:cubicBezTo>
                  <a:pt x="66632" y="235413"/>
                  <a:pt x="5542" y="338599"/>
                  <a:pt x="18288" y="609092"/>
                </a:cubicBezTo>
                <a:cubicBezTo>
                  <a:pt x="31034" y="879585"/>
                  <a:pt x="-48219" y="930836"/>
                  <a:pt x="18288" y="1218184"/>
                </a:cubicBezTo>
                <a:cubicBezTo>
                  <a:pt x="84795" y="1505532"/>
                  <a:pt x="8196" y="1477568"/>
                  <a:pt x="18288" y="1676400"/>
                </a:cubicBezTo>
                <a:cubicBezTo>
                  <a:pt x="28380" y="1875232"/>
                  <a:pt x="-35219" y="1913070"/>
                  <a:pt x="18288" y="2134616"/>
                </a:cubicBezTo>
                <a:cubicBezTo>
                  <a:pt x="71795" y="2356162"/>
                  <a:pt x="-33723" y="2448904"/>
                  <a:pt x="18288" y="2743708"/>
                </a:cubicBezTo>
                <a:cubicBezTo>
                  <a:pt x="70299" y="3038512"/>
                  <a:pt x="15540" y="3051567"/>
                  <a:pt x="18288" y="3201924"/>
                </a:cubicBezTo>
                <a:cubicBezTo>
                  <a:pt x="21036" y="3352281"/>
                  <a:pt x="-19693" y="3571839"/>
                  <a:pt x="18288" y="3811016"/>
                </a:cubicBezTo>
                <a:cubicBezTo>
                  <a:pt x="56269" y="4050193"/>
                  <a:pt x="-17959" y="4214481"/>
                  <a:pt x="18288" y="4319524"/>
                </a:cubicBezTo>
                <a:cubicBezTo>
                  <a:pt x="54535" y="4424567"/>
                  <a:pt x="-63660" y="4694094"/>
                  <a:pt x="18288" y="5029200"/>
                </a:cubicBezTo>
                <a:cubicBezTo>
                  <a:pt x="9807" y="5029900"/>
                  <a:pt x="4192" y="5028574"/>
                  <a:pt x="0" y="5029200"/>
                </a:cubicBezTo>
                <a:cubicBezTo>
                  <a:pt x="-74530" y="4849393"/>
                  <a:pt x="21617" y="4607832"/>
                  <a:pt x="0" y="4369816"/>
                </a:cubicBezTo>
                <a:cubicBezTo>
                  <a:pt x="-21617" y="4131800"/>
                  <a:pt x="45206" y="4099714"/>
                  <a:pt x="0" y="3861308"/>
                </a:cubicBezTo>
                <a:cubicBezTo>
                  <a:pt x="-45206" y="3622902"/>
                  <a:pt x="45998" y="3575263"/>
                  <a:pt x="0" y="3453384"/>
                </a:cubicBezTo>
                <a:cubicBezTo>
                  <a:pt x="-45998" y="3331505"/>
                  <a:pt x="20503" y="3139711"/>
                  <a:pt x="0" y="2894584"/>
                </a:cubicBezTo>
                <a:cubicBezTo>
                  <a:pt x="-20503" y="2649457"/>
                  <a:pt x="35198" y="2533594"/>
                  <a:pt x="0" y="2285492"/>
                </a:cubicBezTo>
                <a:cubicBezTo>
                  <a:pt x="-35198" y="2037390"/>
                  <a:pt x="23042" y="2020253"/>
                  <a:pt x="0" y="1877568"/>
                </a:cubicBezTo>
                <a:cubicBezTo>
                  <a:pt x="-23042" y="1734883"/>
                  <a:pt x="26391" y="1501140"/>
                  <a:pt x="0" y="1318768"/>
                </a:cubicBezTo>
                <a:cubicBezTo>
                  <a:pt x="-26391" y="1136396"/>
                  <a:pt x="1135" y="877428"/>
                  <a:pt x="0" y="659384"/>
                </a:cubicBezTo>
                <a:cubicBezTo>
                  <a:pt x="-1135" y="441340"/>
                  <a:pt x="75481" y="14079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 w="57150">
            <a:solidFill>
              <a:schemeClr val="bg1">
                <a:lumMod val="85000"/>
                <a:alpha val="40000"/>
              </a:schemeClr>
            </a:solidFill>
            <a:round/>
            <a:headEnd/>
            <a:tailEnd/>
            <a:extLst>
              <a:ext uri="{C807C97D-BFC1-408E-A445-0C87EB9F89A2}">
                <ask:lineSketchStyleProps xmlns:ask="http://schemas.microsoft.com/office/drawing/2018/sketchyshapes" sd="378759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C6D1B-2DBB-A290-E815-97A764358C7C}"/>
              </a:ext>
            </a:extLst>
          </p:cNvPr>
          <p:cNvSpPr/>
          <p:nvPr/>
        </p:nvSpPr>
        <p:spPr bwMode="auto">
          <a:xfrm>
            <a:off x="8171157" y="1510825"/>
            <a:ext cx="18288" cy="5029200"/>
          </a:xfrm>
          <a:custGeom>
            <a:avLst/>
            <a:gdLst>
              <a:gd name="connsiteX0" fmla="*/ 0 w 18288"/>
              <a:gd name="connsiteY0" fmla="*/ 0 h 5029200"/>
              <a:gd name="connsiteX1" fmla="*/ 18288 w 18288"/>
              <a:gd name="connsiteY1" fmla="*/ 0 h 5029200"/>
              <a:gd name="connsiteX2" fmla="*/ 18288 w 18288"/>
              <a:gd name="connsiteY2" fmla="*/ 558800 h 5029200"/>
              <a:gd name="connsiteX3" fmla="*/ 18288 w 18288"/>
              <a:gd name="connsiteY3" fmla="*/ 966724 h 5029200"/>
              <a:gd name="connsiteX4" fmla="*/ 18288 w 18288"/>
              <a:gd name="connsiteY4" fmla="*/ 1525524 h 5029200"/>
              <a:gd name="connsiteX5" fmla="*/ 18288 w 18288"/>
              <a:gd name="connsiteY5" fmla="*/ 1933448 h 5029200"/>
              <a:gd name="connsiteX6" fmla="*/ 18288 w 18288"/>
              <a:gd name="connsiteY6" fmla="*/ 2441956 h 5029200"/>
              <a:gd name="connsiteX7" fmla="*/ 18288 w 18288"/>
              <a:gd name="connsiteY7" fmla="*/ 2900172 h 5029200"/>
              <a:gd name="connsiteX8" fmla="*/ 18288 w 18288"/>
              <a:gd name="connsiteY8" fmla="*/ 3559556 h 5029200"/>
              <a:gd name="connsiteX9" fmla="*/ 18288 w 18288"/>
              <a:gd name="connsiteY9" fmla="*/ 3967480 h 5029200"/>
              <a:gd name="connsiteX10" fmla="*/ 18288 w 18288"/>
              <a:gd name="connsiteY10" fmla="*/ 4526280 h 5029200"/>
              <a:gd name="connsiteX11" fmla="*/ 18288 w 18288"/>
              <a:gd name="connsiteY11" fmla="*/ 5029200 h 5029200"/>
              <a:gd name="connsiteX12" fmla="*/ 0 w 18288"/>
              <a:gd name="connsiteY12" fmla="*/ 5029200 h 5029200"/>
              <a:gd name="connsiteX13" fmla="*/ 0 w 18288"/>
              <a:gd name="connsiteY13" fmla="*/ 4621276 h 5029200"/>
              <a:gd name="connsiteX14" fmla="*/ 0 w 18288"/>
              <a:gd name="connsiteY14" fmla="*/ 4012184 h 5029200"/>
              <a:gd name="connsiteX15" fmla="*/ 0 w 18288"/>
              <a:gd name="connsiteY15" fmla="*/ 3352800 h 5029200"/>
              <a:gd name="connsiteX16" fmla="*/ 0 w 18288"/>
              <a:gd name="connsiteY16" fmla="*/ 2944876 h 5029200"/>
              <a:gd name="connsiteX17" fmla="*/ 0 w 18288"/>
              <a:gd name="connsiteY17" fmla="*/ 2335784 h 5029200"/>
              <a:gd name="connsiteX18" fmla="*/ 0 w 18288"/>
              <a:gd name="connsiteY18" fmla="*/ 1776984 h 5029200"/>
              <a:gd name="connsiteX19" fmla="*/ 0 w 18288"/>
              <a:gd name="connsiteY19" fmla="*/ 1117600 h 5029200"/>
              <a:gd name="connsiteX20" fmla="*/ 0 w 18288"/>
              <a:gd name="connsiteY20" fmla="*/ 709676 h 5029200"/>
              <a:gd name="connsiteX21" fmla="*/ 0 w 18288"/>
              <a:gd name="connsiteY21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8" h="5029200" fill="none" extrusionOk="0">
                <a:moveTo>
                  <a:pt x="0" y="0"/>
                </a:moveTo>
                <a:cubicBezTo>
                  <a:pt x="7667" y="-1765"/>
                  <a:pt x="9562" y="1976"/>
                  <a:pt x="18288" y="0"/>
                </a:cubicBezTo>
                <a:cubicBezTo>
                  <a:pt x="47219" y="227358"/>
                  <a:pt x="-5964" y="303498"/>
                  <a:pt x="18288" y="558800"/>
                </a:cubicBezTo>
                <a:cubicBezTo>
                  <a:pt x="42540" y="814102"/>
                  <a:pt x="-24636" y="802135"/>
                  <a:pt x="18288" y="966724"/>
                </a:cubicBezTo>
                <a:cubicBezTo>
                  <a:pt x="61212" y="1131313"/>
                  <a:pt x="-42541" y="1300617"/>
                  <a:pt x="18288" y="1525524"/>
                </a:cubicBezTo>
                <a:cubicBezTo>
                  <a:pt x="79117" y="1750431"/>
                  <a:pt x="-6762" y="1789956"/>
                  <a:pt x="18288" y="1933448"/>
                </a:cubicBezTo>
                <a:cubicBezTo>
                  <a:pt x="43338" y="2076940"/>
                  <a:pt x="-35028" y="2320879"/>
                  <a:pt x="18288" y="2441956"/>
                </a:cubicBezTo>
                <a:cubicBezTo>
                  <a:pt x="71604" y="2563033"/>
                  <a:pt x="2598" y="2735522"/>
                  <a:pt x="18288" y="2900172"/>
                </a:cubicBezTo>
                <a:cubicBezTo>
                  <a:pt x="33978" y="3064822"/>
                  <a:pt x="8618" y="3274865"/>
                  <a:pt x="18288" y="3559556"/>
                </a:cubicBezTo>
                <a:cubicBezTo>
                  <a:pt x="27958" y="3844247"/>
                  <a:pt x="-27894" y="3828028"/>
                  <a:pt x="18288" y="3967480"/>
                </a:cubicBezTo>
                <a:cubicBezTo>
                  <a:pt x="64470" y="4106932"/>
                  <a:pt x="9698" y="4306548"/>
                  <a:pt x="18288" y="4526280"/>
                </a:cubicBezTo>
                <a:cubicBezTo>
                  <a:pt x="26878" y="4746012"/>
                  <a:pt x="2544" y="4846516"/>
                  <a:pt x="18288" y="5029200"/>
                </a:cubicBezTo>
                <a:cubicBezTo>
                  <a:pt x="13034" y="5031098"/>
                  <a:pt x="7524" y="5027255"/>
                  <a:pt x="0" y="5029200"/>
                </a:cubicBezTo>
                <a:cubicBezTo>
                  <a:pt x="-6587" y="4883938"/>
                  <a:pt x="8980" y="4817969"/>
                  <a:pt x="0" y="4621276"/>
                </a:cubicBezTo>
                <a:cubicBezTo>
                  <a:pt x="-8980" y="4424583"/>
                  <a:pt x="16689" y="4289423"/>
                  <a:pt x="0" y="4012184"/>
                </a:cubicBezTo>
                <a:cubicBezTo>
                  <a:pt x="-16689" y="3734945"/>
                  <a:pt x="46902" y="3546822"/>
                  <a:pt x="0" y="3352800"/>
                </a:cubicBezTo>
                <a:cubicBezTo>
                  <a:pt x="-46902" y="3158778"/>
                  <a:pt x="15170" y="3048025"/>
                  <a:pt x="0" y="2944876"/>
                </a:cubicBezTo>
                <a:cubicBezTo>
                  <a:pt x="-15170" y="2841727"/>
                  <a:pt x="26304" y="2611808"/>
                  <a:pt x="0" y="2335784"/>
                </a:cubicBezTo>
                <a:cubicBezTo>
                  <a:pt x="-26304" y="2059760"/>
                  <a:pt x="41364" y="1999147"/>
                  <a:pt x="0" y="1776984"/>
                </a:cubicBezTo>
                <a:cubicBezTo>
                  <a:pt x="-41364" y="1554821"/>
                  <a:pt x="17647" y="1294130"/>
                  <a:pt x="0" y="1117600"/>
                </a:cubicBezTo>
                <a:cubicBezTo>
                  <a:pt x="-17647" y="941070"/>
                  <a:pt x="35983" y="829657"/>
                  <a:pt x="0" y="709676"/>
                </a:cubicBezTo>
                <a:cubicBezTo>
                  <a:pt x="-35983" y="589695"/>
                  <a:pt x="9807" y="146587"/>
                  <a:pt x="0" y="0"/>
                </a:cubicBezTo>
                <a:close/>
              </a:path>
              <a:path w="18288" h="5029200" stroke="0" extrusionOk="0">
                <a:moveTo>
                  <a:pt x="0" y="0"/>
                </a:moveTo>
                <a:cubicBezTo>
                  <a:pt x="7110" y="-765"/>
                  <a:pt x="14353" y="1842"/>
                  <a:pt x="18288" y="0"/>
                </a:cubicBezTo>
                <a:cubicBezTo>
                  <a:pt x="66632" y="235413"/>
                  <a:pt x="5542" y="338599"/>
                  <a:pt x="18288" y="609092"/>
                </a:cubicBezTo>
                <a:cubicBezTo>
                  <a:pt x="31034" y="879585"/>
                  <a:pt x="-48219" y="930836"/>
                  <a:pt x="18288" y="1218184"/>
                </a:cubicBezTo>
                <a:cubicBezTo>
                  <a:pt x="84795" y="1505532"/>
                  <a:pt x="8196" y="1477568"/>
                  <a:pt x="18288" y="1676400"/>
                </a:cubicBezTo>
                <a:cubicBezTo>
                  <a:pt x="28380" y="1875232"/>
                  <a:pt x="-35219" y="1913070"/>
                  <a:pt x="18288" y="2134616"/>
                </a:cubicBezTo>
                <a:cubicBezTo>
                  <a:pt x="71795" y="2356162"/>
                  <a:pt x="-33723" y="2448904"/>
                  <a:pt x="18288" y="2743708"/>
                </a:cubicBezTo>
                <a:cubicBezTo>
                  <a:pt x="70299" y="3038512"/>
                  <a:pt x="15540" y="3051567"/>
                  <a:pt x="18288" y="3201924"/>
                </a:cubicBezTo>
                <a:cubicBezTo>
                  <a:pt x="21036" y="3352281"/>
                  <a:pt x="-19693" y="3571839"/>
                  <a:pt x="18288" y="3811016"/>
                </a:cubicBezTo>
                <a:cubicBezTo>
                  <a:pt x="56269" y="4050193"/>
                  <a:pt x="-17959" y="4214481"/>
                  <a:pt x="18288" y="4319524"/>
                </a:cubicBezTo>
                <a:cubicBezTo>
                  <a:pt x="54535" y="4424567"/>
                  <a:pt x="-63660" y="4694094"/>
                  <a:pt x="18288" y="5029200"/>
                </a:cubicBezTo>
                <a:cubicBezTo>
                  <a:pt x="9807" y="5029900"/>
                  <a:pt x="4192" y="5028574"/>
                  <a:pt x="0" y="5029200"/>
                </a:cubicBezTo>
                <a:cubicBezTo>
                  <a:pt x="-74530" y="4849393"/>
                  <a:pt x="21617" y="4607832"/>
                  <a:pt x="0" y="4369816"/>
                </a:cubicBezTo>
                <a:cubicBezTo>
                  <a:pt x="-21617" y="4131800"/>
                  <a:pt x="45206" y="4099714"/>
                  <a:pt x="0" y="3861308"/>
                </a:cubicBezTo>
                <a:cubicBezTo>
                  <a:pt x="-45206" y="3622902"/>
                  <a:pt x="45998" y="3575263"/>
                  <a:pt x="0" y="3453384"/>
                </a:cubicBezTo>
                <a:cubicBezTo>
                  <a:pt x="-45998" y="3331505"/>
                  <a:pt x="20503" y="3139711"/>
                  <a:pt x="0" y="2894584"/>
                </a:cubicBezTo>
                <a:cubicBezTo>
                  <a:pt x="-20503" y="2649457"/>
                  <a:pt x="35198" y="2533594"/>
                  <a:pt x="0" y="2285492"/>
                </a:cubicBezTo>
                <a:cubicBezTo>
                  <a:pt x="-35198" y="2037390"/>
                  <a:pt x="23042" y="2020253"/>
                  <a:pt x="0" y="1877568"/>
                </a:cubicBezTo>
                <a:cubicBezTo>
                  <a:pt x="-23042" y="1734883"/>
                  <a:pt x="26391" y="1501140"/>
                  <a:pt x="0" y="1318768"/>
                </a:cubicBezTo>
                <a:cubicBezTo>
                  <a:pt x="-26391" y="1136396"/>
                  <a:pt x="1135" y="877428"/>
                  <a:pt x="0" y="659384"/>
                </a:cubicBezTo>
                <a:cubicBezTo>
                  <a:pt x="-1135" y="441340"/>
                  <a:pt x="75481" y="14079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 w="57150">
            <a:solidFill>
              <a:schemeClr val="bg1">
                <a:lumMod val="85000"/>
                <a:alpha val="40000"/>
              </a:schemeClr>
            </a:solidFill>
            <a:round/>
            <a:headEnd/>
            <a:tailEnd/>
            <a:extLst>
              <a:ext uri="{C807C97D-BFC1-408E-A445-0C87EB9F89A2}">
                <ask:lineSketchStyleProps xmlns:ask="http://schemas.microsoft.com/office/drawing/2018/sketchyshapes" sd="378759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A03B8-0F79-4220-9C10-F31955103647}"/>
              </a:ext>
            </a:extLst>
          </p:cNvPr>
          <p:cNvSpPr txBox="1"/>
          <p:nvPr/>
        </p:nvSpPr>
        <p:spPr>
          <a:xfrm>
            <a:off x="429981" y="7073975"/>
            <a:ext cx="275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Staff</a:t>
            </a:r>
            <a:endParaRPr lang="en-US" sz="2800" dirty="0">
              <a:solidFill>
                <a:schemeClr val="bg1">
                  <a:alpha val="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CCCBE-D7CE-6884-0936-475AECD17C6E}"/>
              </a:ext>
            </a:extLst>
          </p:cNvPr>
          <p:cNvGrpSpPr/>
          <p:nvPr/>
        </p:nvGrpSpPr>
        <p:grpSpPr>
          <a:xfrm>
            <a:off x="4606792" y="1710433"/>
            <a:ext cx="3400900" cy="4836978"/>
            <a:chOff x="4606792" y="1710433"/>
            <a:chExt cx="3400900" cy="48369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48ADCE-E4CD-6E71-9091-59C488E4B2AE}"/>
                </a:ext>
              </a:extLst>
            </p:cNvPr>
            <p:cNvGrpSpPr/>
            <p:nvPr/>
          </p:nvGrpSpPr>
          <p:grpSpPr>
            <a:xfrm>
              <a:off x="4606792" y="1710433"/>
              <a:ext cx="3400900" cy="4836978"/>
              <a:chOff x="4606792" y="1694104"/>
              <a:chExt cx="3400900" cy="483697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7865822-3B5D-A9E2-AE22-DF53CD5FA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6792" y="3330235"/>
                <a:ext cx="3400900" cy="320084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37F3E7-E127-DA83-1257-ABE186EE75F7}"/>
                  </a:ext>
                </a:extLst>
              </p:cNvPr>
              <p:cNvSpPr txBox="1"/>
              <p:nvPr/>
            </p:nvSpPr>
            <p:spPr>
              <a:xfrm>
                <a:off x="4634183" y="1694104"/>
                <a:ext cx="32799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ahnschrift" panose="020B0502040204020203" pitchFamily="34" charset="0"/>
                  </a:rPr>
                  <a:t>Students can book doctor’s appointments at UMS.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65813B-543E-604B-5602-965E57E5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3675288"/>
              <a:ext cx="962159" cy="3334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D3FD55-F753-4FCB-16C0-C0E1F4C6DD31}"/>
              </a:ext>
            </a:extLst>
          </p:cNvPr>
          <p:cNvGrpSpPr/>
          <p:nvPr/>
        </p:nvGrpSpPr>
        <p:grpSpPr>
          <a:xfrm>
            <a:off x="429981" y="3346564"/>
            <a:ext cx="3841594" cy="3193461"/>
            <a:chOff x="429981" y="3346564"/>
            <a:chExt cx="3841594" cy="31934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820667-035E-2565-8DD7-1F30F226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981" y="3346564"/>
              <a:ext cx="3841594" cy="319346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9DB864-D66B-DB6D-B3E3-04317176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5895" y="3746585"/>
              <a:ext cx="962159" cy="333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77658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6A932C-3AF7-C823-52FE-1314C4AC86F1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Records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7A4BC-5B09-CD95-B43A-68084A120943}"/>
              </a:ext>
            </a:extLst>
          </p:cNvPr>
          <p:cNvSpPr/>
          <p:nvPr/>
        </p:nvSpPr>
        <p:spPr bwMode="auto">
          <a:xfrm>
            <a:off x="429981" y="2076450"/>
            <a:ext cx="5380269" cy="4000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DE080-C9ED-BBD1-ADE8-0BB69FEC5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"/>
          <a:stretch/>
        </p:blipFill>
        <p:spPr>
          <a:xfrm>
            <a:off x="566826" y="2224405"/>
            <a:ext cx="5106579" cy="3704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6D239B-D09B-63A0-A132-661E367C0256}"/>
              </a:ext>
            </a:extLst>
          </p:cNvPr>
          <p:cNvSpPr txBox="1"/>
          <p:nvPr/>
        </p:nvSpPr>
        <p:spPr>
          <a:xfrm>
            <a:off x="6286501" y="1551433"/>
            <a:ext cx="5774870" cy="12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Bahnschrift" panose="020B0502040204020203" pitchFamily="34" charset="0"/>
              </a:rPr>
              <a:t>Students can request the following certificates on UMS.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044D98-5252-BD24-9A73-3165FE902B67}"/>
              </a:ext>
            </a:extLst>
          </p:cNvPr>
          <p:cNvSpPr/>
          <p:nvPr/>
        </p:nvSpPr>
        <p:spPr>
          <a:xfrm>
            <a:off x="6286501" y="2904898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Program Complete Certificate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268C56D-AED1-33CB-8959-35B9E5E433B9}"/>
              </a:ext>
            </a:extLst>
          </p:cNvPr>
          <p:cNvSpPr/>
          <p:nvPr/>
        </p:nvSpPr>
        <p:spPr>
          <a:xfrm>
            <a:off x="8206128" y="2904898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Bahnschrift" panose="020B0502040204020203" pitchFamily="34" charset="0"/>
              </a:rPr>
              <a:t>Scholarship Status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397F85F-23A7-A96B-DD47-23CFE5EFE069}"/>
              </a:ext>
            </a:extLst>
          </p:cNvPr>
          <p:cNvSpPr/>
          <p:nvPr/>
        </p:nvSpPr>
        <p:spPr>
          <a:xfrm>
            <a:off x="10125756" y="2904898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Bonafide Certificate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0E6D9C-F152-91F3-80AD-1DCB1DB05B34}"/>
              </a:ext>
            </a:extLst>
          </p:cNvPr>
          <p:cNvSpPr/>
          <p:nvPr/>
        </p:nvSpPr>
        <p:spPr>
          <a:xfrm>
            <a:off x="6286501" y="4126479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English Medium Certificate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B3668D-268E-83DC-6F83-CBBC66EEC2DD}"/>
              </a:ext>
            </a:extLst>
          </p:cNvPr>
          <p:cNvSpPr/>
          <p:nvPr/>
        </p:nvSpPr>
        <p:spPr>
          <a:xfrm>
            <a:off x="8206128" y="4126479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Loan Letter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C58E68-3B26-004C-F5D0-6354B004E1B3}"/>
              </a:ext>
            </a:extLst>
          </p:cNvPr>
          <p:cNvSpPr/>
          <p:nvPr/>
        </p:nvSpPr>
        <p:spPr>
          <a:xfrm>
            <a:off x="10125756" y="4126479"/>
            <a:ext cx="1745116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Provisional Academic Transcript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CCB5CA-D615-D360-64D2-5393FF58526F}"/>
              </a:ext>
            </a:extLst>
          </p:cNvPr>
          <p:cNvSpPr/>
          <p:nvPr/>
        </p:nvSpPr>
        <p:spPr>
          <a:xfrm>
            <a:off x="6286502" y="5348061"/>
            <a:ext cx="2704932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Bahnschrift" panose="020B0502040204020203" pitchFamily="34" charset="0"/>
              </a:rPr>
              <a:t>Residential Facility Availing Certificate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05A56AB-3419-C1A7-8489-CB4B73D9667D}"/>
              </a:ext>
            </a:extLst>
          </p:cNvPr>
          <p:cNvSpPr/>
          <p:nvPr/>
        </p:nvSpPr>
        <p:spPr>
          <a:xfrm>
            <a:off x="9165941" y="5348061"/>
            <a:ext cx="2704931" cy="1047069"/>
          </a:xfrm>
          <a:custGeom>
            <a:avLst/>
            <a:gdLst>
              <a:gd name="connsiteX0" fmla="*/ 0 w 1745116"/>
              <a:gd name="connsiteY0" fmla="*/ 0 h 1047069"/>
              <a:gd name="connsiteX1" fmla="*/ 1745116 w 1745116"/>
              <a:gd name="connsiteY1" fmla="*/ 0 h 1047069"/>
              <a:gd name="connsiteX2" fmla="*/ 1745116 w 1745116"/>
              <a:gd name="connsiteY2" fmla="*/ 1047069 h 1047069"/>
              <a:gd name="connsiteX3" fmla="*/ 0 w 1745116"/>
              <a:gd name="connsiteY3" fmla="*/ 1047069 h 1047069"/>
              <a:gd name="connsiteX4" fmla="*/ 0 w 1745116"/>
              <a:gd name="connsiteY4" fmla="*/ 0 h 104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116" h="1047069">
                <a:moveTo>
                  <a:pt x="0" y="0"/>
                </a:moveTo>
                <a:lnTo>
                  <a:pt x="1745116" y="0"/>
                </a:lnTo>
                <a:lnTo>
                  <a:pt x="1745116" y="1047069"/>
                </a:lnTo>
                <a:lnTo>
                  <a:pt x="0" y="1047069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Bahnschrift" panose="020B0502040204020203" pitchFamily="34" charset="0"/>
              </a:rPr>
              <a:t>Session Break Certificate</a:t>
            </a:r>
          </a:p>
        </p:txBody>
      </p:sp>
    </p:spTree>
    <p:extLst>
      <p:ext uri="{BB962C8B-B14F-4D97-AF65-F5344CB8AC3E}">
        <p14:creationId xmlns:p14="http://schemas.microsoft.com/office/powerpoint/2010/main" val="3914280820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50C0D1-BCE8-2111-E683-650B5A82C48F}"/>
              </a:ext>
            </a:extLst>
          </p:cNvPr>
          <p:cNvSpPr/>
          <p:nvPr/>
        </p:nvSpPr>
        <p:spPr bwMode="auto">
          <a:xfrm>
            <a:off x="429981" y="1502229"/>
            <a:ext cx="11438169" cy="5181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E33FC-A124-A3BB-0E47-F700A610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66" y="3856197"/>
            <a:ext cx="5292414" cy="2658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C8AE2-8B1A-ABE1-D208-86EF7BF8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6" y="1670866"/>
            <a:ext cx="5292414" cy="2186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3F94C-951B-F1C4-B14D-AB34047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3" y="1670866"/>
            <a:ext cx="5500852" cy="2186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EBE08-28DC-BEDA-B742-812B8A025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613" y="5206206"/>
            <a:ext cx="5500852" cy="1308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E6996-6830-6F63-348A-AD35D449C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613" y="3952444"/>
            <a:ext cx="5500852" cy="11585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A7FF17-64D1-95CA-DFF1-874DE9FF962B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9DCCA5-CE09-B8CE-6EB8-66CA5D77F328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4D45D6-7B22-E438-D73E-3813779FE772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0D9AAF-FF06-0F83-4276-5F44B22D3EA8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EB94285-D841-49B2-2317-31688D46A7FD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Student Welfare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6505B-F2CA-CB66-9183-A235E3FE1F66}"/>
              </a:ext>
            </a:extLst>
          </p:cNvPr>
          <p:cNvSpPr txBox="1"/>
          <p:nvPr/>
        </p:nvSpPr>
        <p:spPr>
          <a:xfrm>
            <a:off x="662666" y="3470522"/>
            <a:ext cx="5292414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Community Service Registration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3BB22-A32E-3A20-513D-7E91993E3EA3}"/>
              </a:ext>
            </a:extLst>
          </p:cNvPr>
          <p:cNvSpPr txBox="1"/>
          <p:nvPr/>
        </p:nvSpPr>
        <p:spPr>
          <a:xfrm>
            <a:off x="662666" y="6137423"/>
            <a:ext cx="5292414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Student Club Registration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B532-5DDE-DB3D-05C8-9D0A1F3A1071}"/>
              </a:ext>
            </a:extLst>
          </p:cNvPr>
          <p:cNvSpPr txBox="1"/>
          <p:nvPr/>
        </p:nvSpPr>
        <p:spPr>
          <a:xfrm>
            <a:off x="6149065" y="3470522"/>
            <a:ext cx="5486400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Skill Enhancement Course Registration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E90BA-F3A7-7D20-8F33-A9789DB808CC}"/>
              </a:ext>
            </a:extLst>
          </p:cNvPr>
          <p:cNvSpPr txBox="1"/>
          <p:nvPr/>
        </p:nvSpPr>
        <p:spPr>
          <a:xfrm>
            <a:off x="6134613" y="4706337"/>
            <a:ext cx="5486400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Organization Registration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FB8CF-2D8B-F18B-2E29-7DDFC8509E79}"/>
              </a:ext>
            </a:extLst>
          </p:cNvPr>
          <p:cNvSpPr txBox="1"/>
          <p:nvPr/>
        </p:nvSpPr>
        <p:spPr>
          <a:xfrm>
            <a:off x="6134613" y="6137423"/>
            <a:ext cx="5486400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Student Event Registration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021F8-2ADC-CB32-FCF2-FCCD61A70F19}"/>
              </a:ext>
            </a:extLst>
          </p:cNvPr>
          <p:cNvSpPr txBox="1"/>
          <p:nvPr/>
        </p:nvSpPr>
        <p:spPr>
          <a:xfrm>
            <a:off x="4079450" y="-644085"/>
            <a:ext cx="367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Bahnschrift" panose="020B0502040204020203" pitchFamily="34" charset="0"/>
              </a:rPr>
              <a:t>Academics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BC82-E688-E2F0-0DA8-B52C0A55BBD9}"/>
              </a:ext>
            </a:extLst>
          </p:cNvPr>
          <p:cNvSpPr txBox="1"/>
          <p:nvPr/>
        </p:nvSpPr>
        <p:spPr>
          <a:xfrm>
            <a:off x="-3505202" y="3450885"/>
            <a:ext cx="350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defRPr>
            </a:lvl1pPr>
          </a:lstStyle>
          <a:p>
            <a:pPr algn="r"/>
            <a:r>
              <a:rPr lang="en-US" sz="3200" dirty="0">
                <a:solidFill>
                  <a:prstClr val="black">
                    <a:alpha val="0"/>
                  </a:prstClr>
                </a:solidFill>
              </a:rPr>
              <a:t>Research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ED181-BEE8-BD88-444C-90739D8C6C94}"/>
              </a:ext>
            </a:extLst>
          </p:cNvPr>
          <p:cNvSpPr txBox="1"/>
          <p:nvPr/>
        </p:nvSpPr>
        <p:spPr>
          <a:xfrm>
            <a:off x="12192000" y="3403714"/>
            <a:ext cx="367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Bahnschrift" panose="020B0502040204020203" pitchFamily="34" charset="0"/>
              </a:rPr>
              <a:t>E-Governance</a:t>
            </a:r>
          </a:p>
        </p:txBody>
      </p:sp>
    </p:spTree>
    <p:extLst>
      <p:ext uri="{BB962C8B-B14F-4D97-AF65-F5344CB8AC3E}">
        <p14:creationId xmlns:p14="http://schemas.microsoft.com/office/powerpoint/2010/main" val="413650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A82B77B-F5C4-4CB1-9DFA-FB918079C927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15EB79-ADB3-44FF-A10E-2643885C1904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83ABF8-D8FD-449A-8BA9-0D12D99F1A56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56A8D7-7D16-4049-BE94-53D6C187BDDB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88194-0F33-4CC7-B922-5F9E1987BF48}"/>
              </a:ext>
            </a:extLst>
          </p:cNvPr>
          <p:cNvSpPr/>
          <p:nvPr/>
        </p:nvSpPr>
        <p:spPr bwMode="auto">
          <a:xfrm>
            <a:off x="0" y="5252447"/>
            <a:ext cx="12192000" cy="16272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Ellipse 53">
            <a:extLst>
              <a:ext uri="{FF2B5EF4-FFF2-40B4-BE49-F238E27FC236}">
                <a16:creationId xmlns:a16="http://schemas.microsoft.com/office/drawing/2014/main" id="{2942831B-FADA-4686-B4A3-3F4247CDABF1}"/>
              </a:ext>
            </a:extLst>
          </p:cNvPr>
          <p:cNvSpPr/>
          <p:nvPr/>
        </p:nvSpPr>
        <p:spPr bwMode="auto">
          <a:xfrm>
            <a:off x="105026" y="5938130"/>
            <a:ext cx="2852640" cy="1003671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>
            <a:softEdge rad="127000"/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59C18-F6A4-4ACE-9BE2-621530FA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81" y="135841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Highlights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E336B-08CB-4FD6-8678-D981B822475B}"/>
              </a:ext>
            </a:extLst>
          </p:cNvPr>
          <p:cNvSpPr txBox="1"/>
          <p:nvPr/>
        </p:nvSpPr>
        <p:spPr>
          <a:xfrm>
            <a:off x="2814644" y="5255464"/>
            <a:ext cx="87868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" panose="020B0502040204020203" pitchFamily="34" charset="0"/>
              </a:rPr>
              <a:t>University Management System (UMS) is a proprietary solution</a:t>
            </a:r>
            <a:r>
              <a:rPr lang="en-US" sz="2600" dirty="0">
                <a:solidFill>
                  <a:schemeClr val="bg1"/>
                </a:solidFill>
                <a:latin typeface="Bahnschrift" panose="020B0502040204020203" pitchFamily="34" charset="0"/>
              </a:rPr>
              <a:t> and a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" panose="020B0502040204020203" pitchFamily="34" charset="0"/>
              </a:rPr>
              <a:t> smart home-grown web-based system with every feature imaginable.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B120A-5596-F0F8-A203-3851703B08E4}"/>
              </a:ext>
            </a:extLst>
          </p:cNvPr>
          <p:cNvSpPr txBox="1"/>
          <p:nvPr/>
        </p:nvSpPr>
        <p:spPr>
          <a:xfrm>
            <a:off x="2550997" y="3591268"/>
            <a:ext cx="89361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defRPr>
            </a:lvl1pPr>
          </a:lstStyle>
          <a:p>
            <a:pPr algn="just"/>
            <a:r>
              <a:rPr lang="en-US" sz="2600" dirty="0"/>
              <a:t>UMS leads IT initiatives to make LPU one of the country's top IT-enabled universities, catering to in-house and industry software and networking infrastructure demands.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8A870-CEF5-8482-401C-B532231B473C}"/>
              </a:ext>
            </a:extLst>
          </p:cNvPr>
          <p:cNvSpPr txBox="1"/>
          <p:nvPr/>
        </p:nvSpPr>
        <p:spPr>
          <a:xfrm>
            <a:off x="2865385" y="2267951"/>
            <a:ext cx="8703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defRPr>
            </a:lvl1pPr>
          </a:lstStyle>
          <a:p>
            <a:pPr algn="just"/>
            <a:r>
              <a:rPr lang="en-US" sz="2600" dirty="0">
                <a:solidFill>
                  <a:schemeClr val="tx1"/>
                </a:solidFill>
              </a:rPr>
              <a:t>UMS is used by over 30000 students and their parents, and 4500+ staff members.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4442E5-DBC2-105A-1D8A-955B12C78437}"/>
              </a:ext>
            </a:extLst>
          </p:cNvPr>
          <p:cNvGrpSpPr/>
          <p:nvPr/>
        </p:nvGrpSpPr>
        <p:grpSpPr>
          <a:xfrm>
            <a:off x="760931" y="4148598"/>
            <a:ext cx="1708216" cy="2243715"/>
            <a:chOff x="760931" y="4148598"/>
            <a:chExt cx="1708216" cy="22437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7FB4AC-44D9-455D-86A0-42F395964530}"/>
                </a:ext>
              </a:extLst>
            </p:cNvPr>
            <p:cNvSpPr/>
            <p:nvPr/>
          </p:nvSpPr>
          <p:spPr>
            <a:xfrm>
              <a:off x="760931" y="4148598"/>
              <a:ext cx="1627239" cy="16272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0">
              <a:bevelT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Graphic 6" descr="Internet with solid fill">
              <a:extLst>
                <a:ext uri="{FF2B5EF4-FFF2-40B4-BE49-F238E27FC236}">
                  <a16:creationId xmlns:a16="http://schemas.microsoft.com/office/drawing/2014/main" id="{C47DA112-713D-FD78-7707-23C6D1FA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9281" y="5252447"/>
              <a:ext cx="1139866" cy="1139866"/>
            </a:xfrm>
            <a:prstGeom prst="rect">
              <a:avLst/>
            </a:prstGeom>
            <a:scene3d>
              <a:camera prst="perspectiveContrastingRightFacing">
                <a:rot lat="624354" lon="18945012" rev="0"/>
              </a:camera>
              <a:lightRig rig="threePt" dir="t"/>
            </a:scene3d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0BE601-7DB0-8562-1FC8-EE4ED71E0B60}"/>
              </a:ext>
            </a:extLst>
          </p:cNvPr>
          <p:cNvGrpSpPr/>
          <p:nvPr/>
        </p:nvGrpSpPr>
        <p:grpSpPr>
          <a:xfrm>
            <a:off x="524956" y="2588772"/>
            <a:ext cx="1643671" cy="2116884"/>
            <a:chOff x="524956" y="2588772"/>
            <a:chExt cx="1643671" cy="21168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A8DBF1-6B7C-40E6-BC7C-F3B4387720AD}"/>
                </a:ext>
              </a:extLst>
            </p:cNvPr>
            <p:cNvSpPr/>
            <p:nvPr/>
          </p:nvSpPr>
          <p:spPr>
            <a:xfrm>
              <a:off x="524956" y="2588772"/>
              <a:ext cx="1627239" cy="169194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0">
              <a:bevelT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BB22340-6B6A-4C11-9BEF-A0E19164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27" y="4007566"/>
              <a:ext cx="914400" cy="698090"/>
            </a:xfrm>
            <a:prstGeom prst="rect">
              <a:avLst/>
            </a:prstGeom>
            <a:scene3d>
              <a:camera prst="perspectiveContrastingRightFacing">
                <a:rot lat="614205" lon="19573472" rev="109486"/>
              </a:camera>
              <a:lightRig rig="threePt" dir="t"/>
            </a:scene3d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73879-D3F0-5DFE-17FB-6C96EEB60609}"/>
              </a:ext>
            </a:extLst>
          </p:cNvPr>
          <p:cNvGrpSpPr/>
          <p:nvPr/>
        </p:nvGrpSpPr>
        <p:grpSpPr>
          <a:xfrm>
            <a:off x="760931" y="1092430"/>
            <a:ext cx="1627239" cy="2187977"/>
            <a:chOff x="760931" y="1092430"/>
            <a:chExt cx="1627239" cy="21879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7826AB1-2BD5-4A3A-B547-B710CB21C6CE}"/>
                </a:ext>
              </a:extLst>
            </p:cNvPr>
            <p:cNvSpPr/>
            <p:nvPr/>
          </p:nvSpPr>
          <p:spPr>
            <a:xfrm>
              <a:off x="760931" y="1092430"/>
              <a:ext cx="1627239" cy="162723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0">
              <a:bevelT prst="relaxedInset"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C949CE3-77A5-4948-A7D3-1013C8FB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1076" y="2366007"/>
              <a:ext cx="907961" cy="914400"/>
            </a:xfrm>
            <a:prstGeom prst="rect">
              <a:avLst/>
            </a:prstGeom>
            <a:scene3d>
              <a:camera prst="perspectiveContrastingRightFacing">
                <a:rot lat="539466" lon="20788405" rev="314479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49308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/>
      <p:bldP spid="17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79B4BA4-AC28-79F3-9AEB-38D204306E61}"/>
              </a:ext>
            </a:extLst>
          </p:cNvPr>
          <p:cNvSpPr/>
          <p:nvPr/>
        </p:nvSpPr>
        <p:spPr>
          <a:xfrm>
            <a:off x="2471227" y="1838980"/>
            <a:ext cx="1676400" cy="1676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DA7DE1-D9F5-51C3-9EF7-1FA575DE383D}"/>
              </a:ext>
            </a:extLst>
          </p:cNvPr>
          <p:cNvSpPr/>
          <p:nvPr/>
        </p:nvSpPr>
        <p:spPr>
          <a:xfrm>
            <a:off x="8262427" y="3196468"/>
            <a:ext cx="1676400" cy="1676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BC6614-EA3A-3C0F-63C0-469ACDBE3E4A}"/>
              </a:ext>
            </a:extLst>
          </p:cNvPr>
          <p:cNvCxnSpPr/>
          <p:nvPr/>
        </p:nvCxnSpPr>
        <p:spPr>
          <a:xfrm>
            <a:off x="4452427" y="2671399"/>
            <a:ext cx="3352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AF9B66-DDBB-D323-2644-DE4F75745948}"/>
              </a:ext>
            </a:extLst>
          </p:cNvPr>
          <p:cNvCxnSpPr/>
          <p:nvPr/>
        </p:nvCxnSpPr>
        <p:spPr>
          <a:xfrm>
            <a:off x="4452427" y="4023244"/>
            <a:ext cx="3352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0F0299-06D8-957F-C625-F03A9EBC6706}"/>
              </a:ext>
            </a:extLst>
          </p:cNvPr>
          <p:cNvSpPr txBox="1"/>
          <p:nvPr/>
        </p:nvSpPr>
        <p:spPr>
          <a:xfrm>
            <a:off x="4433377" y="2095916"/>
            <a:ext cx="367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27621-F300-00EF-4AEE-EAB70F9B65D8}"/>
              </a:ext>
            </a:extLst>
          </p:cNvPr>
          <p:cNvSpPr txBox="1"/>
          <p:nvPr/>
        </p:nvSpPr>
        <p:spPr>
          <a:xfrm>
            <a:off x="4327400" y="3451894"/>
            <a:ext cx="350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defRPr>
            </a:lvl1pPr>
          </a:lstStyle>
          <a:p>
            <a:pPr algn="r"/>
            <a:r>
              <a:rPr lang="en-US" sz="3200" dirty="0"/>
              <a:t>Research</a:t>
            </a:r>
          </a:p>
        </p:txBody>
      </p:sp>
      <p:pic>
        <p:nvPicPr>
          <p:cNvPr id="10" name="Graphic 9" descr="Graduation cap outline">
            <a:extLst>
              <a:ext uri="{FF2B5EF4-FFF2-40B4-BE49-F238E27FC236}">
                <a16:creationId xmlns:a16="http://schemas.microsoft.com/office/drawing/2014/main" id="{4F149C5D-0828-9C64-4A13-71C6752EF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448" y="1983585"/>
            <a:ext cx="1385393" cy="1385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79E9E-EC24-F7BC-4D12-131994116972}"/>
              </a:ext>
            </a:extLst>
          </p:cNvPr>
          <p:cNvCxnSpPr>
            <a:endCxn id="13" idx="0"/>
          </p:cNvCxnSpPr>
          <p:nvPr/>
        </p:nvCxnSpPr>
        <p:spPr>
          <a:xfrm flipV="1">
            <a:off x="1480627" y="2671400"/>
            <a:ext cx="936982" cy="57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94A67D06-6199-4D55-BDA8-63AED129603B}"/>
              </a:ext>
            </a:extLst>
          </p:cNvPr>
          <p:cNvSpPr/>
          <p:nvPr/>
        </p:nvSpPr>
        <p:spPr>
          <a:xfrm>
            <a:off x="2417605" y="1782536"/>
            <a:ext cx="1783080" cy="1783080"/>
          </a:xfrm>
          <a:prstGeom prst="arc">
            <a:avLst>
              <a:gd name="adj1" fmla="val 10810321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B2FA2F-9824-5823-A067-118A058CE1AD}"/>
              </a:ext>
            </a:extLst>
          </p:cNvPr>
          <p:cNvCxnSpPr>
            <a:cxnSpLocks/>
            <a:stCxn id="13" idx="2"/>
          </p:cNvCxnSpPr>
          <p:nvPr/>
        </p:nvCxnSpPr>
        <p:spPr>
          <a:xfrm flipV="1">
            <a:off x="4200685" y="2671400"/>
            <a:ext cx="6500142" cy="26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602BD7-3968-0188-F9A2-55D866354CC5}"/>
              </a:ext>
            </a:extLst>
          </p:cNvPr>
          <p:cNvCxnSpPr>
            <a:endCxn id="16" idx="0"/>
          </p:cNvCxnSpPr>
          <p:nvPr/>
        </p:nvCxnSpPr>
        <p:spPr>
          <a:xfrm flipV="1">
            <a:off x="1556827" y="4028597"/>
            <a:ext cx="6652546" cy="592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E35497B5-0443-5C97-8AC2-287474A77946}"/>
              </a:ext>
            </a:extLst>
          </p:cNvPr>
          <p:cNvSpPr/>
          <p:nvPr/>
        </p:nvSpPr>
        <p:spPr>
          <a:xfrm flipV="1">
            <a:off x="8209369" y="3134380"/>
            <a:ext cx="1783080" cy="1783080"/>
          </a:xfrm>
          <a:prstGeom prst="arc">
            <a:avLst>
              <a:gd name="adj1" fmla="val 10810321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66EC5-0BFE-EEB3-53EF-E2F0851212C5}"/>
              </a:ext>
            </a:extLst>
          </p:cNvPr>
          <p:cNvCxnSpPr>
            <a:stCxn id="16" idx="2"/>
          </p:cNvCxnSpPr>
          <p:nvPr/>
        </p:nvCxnSpPr>
        <p:spPr>
          <a:xfrm flipV="1">
            <a:off x="9992449" y="4023244"/>
            <a:ext cx="708378" cy="267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3307AD-4C6A-65D2-4E84-EC2E8E8CC33F}"/>
              </a:ext>
            </a:extLst>
          </p:cNvPr>
          <p:cNvSpPr/>
          <p:nvPr/>
        </p:nvSpPr>
        <p:spPr>
          <a:xfrm>
            <a:off x="2481773" y="4556092"/>
            <a:ext cx="1676400" cy="1676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5D742F-C5F9-FCA1-2EC7-9BC10561FB1B}"/>
              </a:ext>
            </a:extLst>
          </p:cNvPr>
          <p:cNvCxnSpPr/>
          <p:nvPr/>
        </p:nvCxnSpPr>
        <p:spPr>
          <a:xfrm>
            <a:off x="4462973" y="5388511"/>
            <a:ext cx="3352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94A3F-E5AB-D7F7-A844-6998E8190BB2}"/>
              </a:ext>
            </a:extLst>
          </p:cNvPr>
          <p:cNvSpPr txBox="1"/>
          <p:nvPr/>
        </p:nvSpPr>
        <p:spPr>
          <a:xfrm>
            <a:off x="4443923" y="4813028"/>
            <a:ext cx="367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</a:rPr>
              <a:t>E-Governance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37336F-F5B9-E14D-3089-A4E3DFF1ECD9}"/>
              </a:ext>
            </a:extLst>
          </p:cNvPr>
          <p:cNvCxnSpPr>
            <a:endCxn id="23" idx="0"/>
          </p:cNvCxnSpPr>
          <p:nvPr/>
        </p:nvCxnSpPr>
        <p:spPr>
          <a:xfrm flipV="1">
            <a:off x="1491173" y="5388512"/>
            <a:ext cx="936982" cy="57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078998-878C-777D-55B9-8B9492D68F07}"/>
              </a:ext>
            </a:extLst>
          </p:cNvPr>
          <p:cNvSpPr/>
          <p:nvPr/>
        </p:nvSpPr>
        <p:spPr>
          <a:xfrm>
            <a:off x="2428151" y="4499648"/>
            <a:ext cx="1783080" cy="1783080"/>
          </a:xfrm>
          <a:prstGeom prst="arc">
            <a:avLst>
              <a:gd name="adj1" fmla="val 10810321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31551B-D0CE-AB43-8DDE-CB23AC559220}"/>
              </a:ext>
            </a:extLst>
          </p:cNvPr>
          <p:cNvCxnSpPr>
            <a:cxnSpLocks/>
            <a:stCxn id="23" idx="2"/>
          </p:cNvCxnSpPr>
          <p:nvPr/>
        </p:nvCxnSpPr>
        <p:spPr>
          <a:xfrm flipV="1">
            <a:off x="4211231" y="5388512"/>
            <a:ext cx="6500142" cy="26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F7FD76-7248-73F8-A079-2EF7C0CEE360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51B472-3BE8-9DCC-D4CF-A69061F494D3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802911-E582-C28A-BB12-17D4DC2ACDA9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15F61E-576A-6859-2E21-CF3514FAE25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C98A5D8-695F-82D3-3321-4B2CD18170F7}"/>
              </a:ext>
            </a:extLst>
          </p:cNvPr>
          <p:cNvSpPr txBox="1"/>
          <p:nvPr/>
        </p:nvSpPr>
        <p:spPr>
          <a:xfrm>
            <a:off x="457200" y="382326"/>
            <a:ext cx="275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Staff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1" name="Graphic 10" descr="Work from home desk with solid fill">
            <a:extLst>
              <a:ext uri="{FF2B5EF4-FFF2-40B4-BE49-F238E27FC236}">
                <a16:creationId xmlns:a16="http://schemas.microsoft.com/office/drawing/2014/main" id="{520AC63E-76D7-759B-96CB-7D1F7B808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7774" y="4740514"/>
            <a:ext cx="1283834" cy="1283834"/>
          </a:xfrm>
          <a:prstGeom prst="rect">
            <a:avLst/>
          </a:prstGeom>
        </p:spPr>
      </p:pic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E2403FB4-402C-82AE-4125-C516816D7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0284" y="3461658"/>
            <a:ext cx="1133614" cy="113361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7C5D0159-14E8-453A-614F-FE2F5395C3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859014"/>
                  </p:ext>
                </p:extLst>
              </p:nvPr>
            </p:nvGraphicFramePr>
            <p:xfrm>
              <a:off x="4580935" y="1563951"/>
              <a:ext cx="2032136" cy="679828"/>
            </p:xfrm>
            <a:graphic>
              <a:graphicData uri="http://schemas.microsoft.com/office/powerpoint/2016/sectionzoom">
                <psez:sectionZm>
                  <psez:sectionZmObj sectionId="{47113BE7-ABAE-4F71-88F8-AE37947212F3}">
                    <psez:zmPr id="{30D23741-59A2-4F86-9EEA-63AA5A9F1AFB}" returnToParent="0" imageType="cover" transitionDur="75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32136" cy="6798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5D0159-14E8-453A-614F-FE2F5395C3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0935" y="1563951"/>
                <a:ext cx="2032136" cy="6798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2368A4A3-675C-85B1-9BB3-BBC580F7B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349515"/>
                  </p:ext>
                </p:extLst>
              </p:nvPr>
            </p:nvGraphicFramePr>
            <p:xfrm>
              <a:off x="5761372" y="2954422"/>
              <a:ext cx="2043855" cy="584776"/>
            </p:xfrm>
            <a:graphic>
              <a:graphicData uri="http://schemas.microsoft.com/office/powerpoint/2016/sectionzoom">
                <psez:sectionZm>
                  <psez:sectionZmObj sectionId="{60035415-4CA6-46D5-97C7-4CE47B595407}">
                    <psez:zmPr id="{BE4B0D16-DADE-41F6-8CD6-305D8FB3C93F}" returnToParent="0" imageType="cover" transitionDur="75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3855" cy="5847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Section Zoom 3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368A4A3-675C-85B1-9BB3-BBC580F7B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372" y="2954422"/>
                <a:ext cx="2043855" cy="58477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EC431DDE-3A07-4803-E243-6AF789E3DC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188798"/>
                  </p:ext>
                </p:extLst>
              </p:nvPr>
            </p:nvGraphicFramePr>
            <p:xfrm>
              <a:off x="4562314" y="4423453"/>
              <a:ext cx="2589599" cy="541975"/>
            </p:xfrm>
            <a:graphic>
              <a:graphicData uri="http://schemas.microsoft.com/office/powerpoint/2016/sectionzoom">
                <psez:sectionZm>
                  <psez:sectionZmObj sectionId="{99CB33A7-21AB-4A86-AD45-CE2303BFE2D2}">
                    <psez:zmPr id="{EEB414D1-E3E5-4748-9FC1-DDAB7042348F}" returnToParent="0" imageType="cover" transitionDur="75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9599" cy="54197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C431DDE-3A07-4803-E243-6AF789E3DC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314" y="4423453"/>
                <a:ext cx="2589599" cy="54197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17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100" name="!!Rectangle 99">
            <a:extLst>
              <a:ext uri="{FF2B5EF4-FFF2-40B4-BE49-F238E27FC236}">
                <a16:creationId xmlns:a16="http://schemas.microsoft.com/office/drawing/2014/main" id="{79DDEE10-1004-D24D-731A-DF4FC1B1C2B8}"/>
              </a:ext>
            </a:extLst>
          </p:cNvPr>
          <p:cNvSpPr/>
          <p:nvPr/>
        </p:nvSpPr>
        <p:spPr bwMode="auto">
          <a:xfrm>
            <a:off x="-13888546" y="6090938"/>
            <a:ext cx="13888546" cy="52960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ED614-1DAA-92CF-5D88-EF5E1920C34D}"/>
              </a:ext>
            </a:extLst>
          </p:cNvPr>
          <p:cNvSpPr txBox="1"/>
          <p:nvPr/>
        </p:nvSpPr>
        <p:spPr>
          <a:xfrm>
            <a:off x="0" y="1407341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latin typeface="Bahnschrift SemiBold" panose="020B0502040204020203" pitchFamily="34" charset="0"/>
              </a:defRPr>
            </a:lvl1pPr>
          </a:lstStyle>
          <a:p>
            <a:r>
              <a:rPr lang="en-US" dirty="0"/>
              <a:t>Preparing and Publishing Syllabi, Instruction Plans, and Lab Manuals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383BE0-129A-0A65-4849-46B92C479640}"/>
              </a:ext>
            </a:extLst>
          </p:cNvPr>
          <p:cNvGrpSpPr/>
          <p:nvPr/>
        </p:nvGrpSpPr>
        <p:grpSpPr>
          <a:xfrm>
            <a:off x="1712717" y="2157286"/>
            <a:ext cx="8548690" cy="4525963"/>
            <a:chOff x="1712717" y="2157286"/>
            <a:chExt cx="8548690" cy="452596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73E2751-D850-D3BD-5990-81E2853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2719" y="2157286"/>
              <a:ext cx="8547100" cy="1828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E24335-317D-0B46-E8A2-1E4E7E74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719" y="4043236"/>
              <a:ext cx="3260725" cy="11906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CA4143-6EF7-150C-344E-634E3E87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182" y="4043236"/>
              <a:ext cx="5229225" cy="11906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B6936F2-32CC-330A-2BDE-49D54D8E3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2719" y="5292599"/>
              <a:ext cx="8547100" cy="139065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09B0DE-7B73-60D5-3F49-0E06F1AB3834}"/>
                </a:ext>
              </a:extLst>
            </p:cNvPr>
            <p:cNvSpPr txBox="1"/>
            <p:nvPr/>
          </p:nvSpPr>
          <p:spPr>
            <a:xfrm>
              <a:off x="1712717" y="2162979"/>
              <a:ext cx="8547099" cy="3753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Syllabus Creation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7F6E3D-E5B1-6005-2699-45757026E68C}"/>
                </a:ext>
              </a:extLst>
            </p:cNvPr>
            <p:cNvSpPr txBox="1"/>
            <p:nvPr/>
          </p:nvSpPr>
          <p:spPr>
            <a:xfrm>
              <a:off x="1712717" y="5715579"/>
              <a:ext cx="8547099" cy="3753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Course’s Instruction Plan Entry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1AAE22-B55B-0B53-A98D-C75154F48F0E}"/>
                </a:ext>
              </a:extLst>
            </p:cNvPr>
            <p:cNvSpPr txBox="1"/>
            <p:nvPr/>
          </p:nvSpPr>
          <p:spPr>
            <a:xfrm>
              <a:off x="1712717" y="4054864"/>
              <a:ext cx="3260725" cy="370738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Syllabus Change Identification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E16358-8311-B1A8-2A1A-97EA991A2386}"/>
                </a:ext>
              </a:extLst>
            </p:cNvPr>
            <p:cNvSpPr txBox="1"/>
            <p:nvPr/>
          </p:nvSpPr>
          <p:spPr>
            <a:xfrm>
              <a:off x="5032180" y="4048344"/>
              <a:ext cx="5227636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Lab Manual Entry Interface</a:t>
              </a:r>
            </a:p>
          </p:txBody>
        </p:sp>
      </p:grpSp>
      <p:pic>
        <p:nvPicPr>
          <p:cNvPr id="10" name="Picture 12">
            <a:extLst>
              <a:ext uri="{FF2B5EF4-FFF2-40B4-BE49-F238E27FC236}">
                <a16:creationId xmlns:a16="http://schemas.microsoft.com/office/drawing/2014/main" id="{0173DF79-D5DA-E335-1DC4-A0C6D4D01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250735" y="1325561"/>
            <a:ext cx="5915783" cy="5206776"/>
          </a:xfrm>
          <a:prstGeom prst="rect">
            <a:avLst/>
          </a:prstGeom>
        </p:spPr>
      </p:pic>
      <p:sp>
        <p:nvSpPr>
          <p:cNvPr id="17" name="!!TewxtBox 10">
            <a:extLst>
              <a:ext uri="{FF2B5EF4-FFF2-40B4-BE49-F238E27FC236}">
                <a16:creationId xmlns:a16="http://schemas.microsoft.com/office/drawing/2014/main" id="{895E2843-5BFE-4457-BC80-EA18BBB9309B}"/>
              </a:ext>
            </a:extLst>
          </p:cNvPr>
          <p:cNvSpPr txBox="1"/>
          <p:nvPr/>
        </p:nvSpPr>
        <p:spPr>
          <a:xfrm>
            <a:off x="12191996" y="1489732"/>
            <a:ext cx="3967848" cy="194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Preparing the school’s timetable for faculty and students</a:t>
            </a:r>
          </a:p>
        </p:txBody>
      </p:sp>
      <p:sp>
        <p:nvSpPr>
          <p:cNvPr id="7" name="!!Rectangle 99">
            <a:extLst>
              <a:ext uri="{FF2B5EF4-FFF2-40B4-BE49-F238E27FC236}">
                <a16:creationId xmlns:a16="http://schemas.microsoft.com/office/drawing/2014/main" id="{1BB21B78-AAF0-AF3B-2430-7F7F221F660B}"/>
              </a:ext>
            </a:extLst>
          </p:cNvPr>
          <p:cNvSpPr/>
          <p:nvPr/>
        </p:nvSpPr>
        <p:spPr bwMode="auto">
          <a:xfrm>
            <a:off x="12191999" y="1360327"/>
            <a:ext cx="8547100" cy="549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Academics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A86C5D-B4D3-A242-9B1B-DA2C2ECD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36242" y="1325561"/>
            <a:ext cx="5915783" cy="5206776"/>
          </a:xfrm>
          <a:prstGeom prst="rect">
            <a:avLst/>
          </a:prstGeom>
        </p:spPr>
      </p:pic>
      <p:sp>
        <p:nvSpPr>
          <p:cNvPr id="11" name="!!TewxtBox 10">
            <a:extLst>
              <a:ext uri="{FF2B5EF4-FFF2-40B4-BE49-F238E27FC236}">
                <a16:creationId xmlns:a16="http://schemas.microsoft.com/office/drawing/2014/main" id="{204C5A2A-E806-9540-6418-D2FD267E5D6E}"/>
              </a:ext>
            </a:extLst>
          </p:cNvPr>
          <p:cNvSpPr txBox="1"/>
          <p:nvPr/>
        </p:nvSpPr>
        <p:spPr>
          <a:xfrm>
            <a:off x="429981" y="1489732"/>
            <a:ext cx="3967848" cy="194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Preparing the school’s timetable for faculty and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4D487-3AA4-5D70-8C59-1AC2A7265359}"/>
              </a:ext>
            </a:extLst>
          </p:cNvPr>
          <p:cNvSpPr txBox="1"/>
          <p:nvPr/>
        </p:nvSpPr>
        <p:spPr>
          <a:xfrm>
            <a:off x="-13307209" y="119397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latin typeface="Bahnschrift SemiBold" panose="020B0502040204020203" pitchFamily="34" charset="0"/>
              </a:defRPr>
            </a:lvl1pPr>
          </a:lstStyle>
          <a:p>
            <a:r>
              <a:rPr lang="en-US" dirty="0"/>
              <a:t>Preparing and Publishing Syllabi, Instruction Plans, and Lab Manuals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2CD706-0754-7F1F-278A-A25DB1D74C32}"/>
              </a:ext>
            </a:extLst>
          </p:cNvPr>
          <p:cNvGrpSpPr/>
          <p:nvPr/>
        </p:nvGrpSpPr>
        <p:grpSpPr>
          <a:xfrm>
            <a:off x="-8701669" y="1937298"/>
            <a:ext cx="8548690" cy="4525963"/>
            <a:chOff x="1712717" y="2157286"/>
            <a:chExt cx="8548690" cy="452596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6EE009-3B6D-9FAE-AD66-AB6F57CE0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2719" y="2157286"/>
              <a:ext cx="85471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850CDAA-2906-1176-668B-BDD58CA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2719" y="4043236"/>
              <a:ext cx="3260725" cy="11906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31DFBE1-9C97-569B-1BCC-DDE36BFF6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2182" y="4043236"/>
              <a:ext cx="5229225" cy="11906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48277C-BFBF-75D9-EFBB-CBB5EB3C1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2719" y="5292599"/>
              <a:ext cx="8547100" cy="139065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BBDF15-60D3-860A-7F26-65EE590E7329}"/>
                </a:ext>
              </a:extLst>
            </p:cNvPr>
            <p:cNvSpPr txBox="1"/>
            <p:nvPr/>
          </p:nvSpPr>
          <p:spPr>
            <a:xfrm>
              <a:off x="1712717" y="2162979"/>
              <a:ext cx="8547099" cy="3753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Syllabus Creation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1F3F56-911E-DB5F-7E0A-FA4E4C1E1532}"/>
                </a:ext>
              </a:extLst>
            </p:cNvPr>
            <p:cNvSpPr txBox="1"/>
            <p:nvPr/>
          </p:nvSpPr>
          <p:spPr>
            <a:xfrm>
              <a:off x="1712717" y="5715579"/>
              <a:ext cx="8547099" cy="3753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Course’s Instruction Plan Entry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3548E9-4DA7-9D67-3639-3311F4357DBE}"/>
                </a:ext>
              </a:extLst>
            </p:cNvPr>
            <p:cNvSpPr txBox="1"/>
            <p:nvPr/>
          </p:nvSpPr>
          <p:spPr>
            <a:xfrm>
              <a:off x="1712717" y="4054864"/>
              <a:ext cx="3260725" cy="370738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Syllabus Change Identification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108CF7-F531-F0C8-359E-154CA52BEC0E}"/>
                </a:ext>
              </a:extLst>
            </p:cNvPr>
            <p:cNvSpPr txBox="1"/>
            <p:nvPr/>
          </p:nvSpPr>
          <p:spPr>
            <a:xfrm>
              <a:off x="5032180" y="4048344"/>
              <a:ext cx="5227636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Lab Manual Entry Interface</a:t>
              </a:r>
            </a:p>
          </p:txBody>
        </p:sp>
      </p:grpSp>
      <p:sp>
        <p:nvSpPr>
          <p:cNvPr id="100" name="!!Rectangle 99">
            <a:extLst>
              <a:ext uri="{FF2B5EF4-FFF2-40B4-BE49-F238E27FC236}">
                <a16:creationId xmlns:a16="http://schemas.microsoft.com/office/drawing/2014/main" id="{79DDEE10-1004-D24D-731A-DF4FC1B1C2B8}"/>
              </a:ext>
            </a:extLst>
          </p:cNvPr>
          <p:cNvSpPr/>
          <p:nvPr/>
        </p:nvSpPr>
        <p:spPr bwMode="auto">
          <a:xfrm>
            <a:off x="-14043116" y="394739"/>
            <a:ext cx="13888546" cy="645095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3" name="Raman">
            <a:extLst>
              <a:ext uri="{FF2B5EF4-FFF2-40B4-BE49-F238E27FC236}">
                <a16:creationId xmlns:a16="http://schemas.microsoft.com/office/drawing/2014/main" id="{2DBFA363-2C1E-E766-0D1C-0BA8CB33358A}"/>
              </a:ext>
            </a:extLst>
          </p:cNvPr>
          <p:cNvSpPr txBox="1"/>
          <p:nvPr/>
        </p:nvSpPr>
        <p:spPr>
          <a:xfrm>
            <a:off x="12451740" y="1317751"/>
            <a:ext cx="10972800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Faculty can perform the following operations on UMS to manage their teaching role with ease. </a:t>
            </a:r>
          </a:p>
        </p:txBody>
      </p:sp>
      <p:grpSp>
        <p:nvGrpSpPr>
          <p:cNvPr id="44" name="Grow">
            <a:extLst>
              <a:ext uri="{FF2B5EF4-FFF2-40B4-BE49-F238E27FC236}">
                <a16:creationId xmlns:a16="http://schemas.microsoft.com/office/drawing/2014/main" id="{4367E3B6-27C0-4720-4122-45940107D9E2}"/>
              </a:ext>
            </a:extLst>
          </p:cNvPr>
          <p:cNvGrpSpPr/>
          <p:nvPr/>
        </p:nvGrpSpPr>
        <p:grpSpPr>
          <a:xfrm>
            <a:off x="12353595" y="2364457"/>
            <a:ext cx="11528329" cy="4205302"/>
            <a:chOff x="609600" y="2364457"/>
            <a:chExt cx="11528329" cy="42053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71E2397-1E37-4988-EF6A-625FE4902100}"/>
                </a:ext>
              </a:extLst>
            </p:cNvPr>
            <p:cNvGrpSpPr/>
            <p:nvPr/>
          </p:nvGrpSpPr>
          <p:grpSpPr>
            <a:xfrm>
              <a:off x="676275" y="2403367"/>
              <a:ext cx="5013960" cy="1716087"/>
              <a:chOff x="3244215" y="3351212"/>
              <a:chExt cx="5013960" cy="1716087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2F879D1F-B0AB-7E94-73EF-F55FC94AFB21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815CFB4-0418-BA86-4DD4-262C27280FB8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A3D3F69-1EA8-CAA1-E68B-FCACC685F1EF}"/>
                  </a:ext>
                </a:extLst>
              </p:cNvPr>
              <p:cNvSpPr txBox="1"/>
              <p:nvPr/>
            </p:nvSpPr>
            <p:spPr>
              <a:xfrm>
                <a:off x="4987292" y="4050574"/>
                <a:ext cx="3020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uLnTx/>
                    <a:uFillTx/>
                    <a:latin typeface="Bahnschrift" panose="020B0502040204020203" pitchFamily="34" charset="0"/>
                  </a:rPr>
                  <a:t>Giving Individual Student Announcements on UMS.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28C3375-1F47-59CD-0E9A-B523D447A249}"/>
                </a:ext>
              </a:extLst>
            </p:cNvPr>
            <p:cNvGrpSpPr/>
            <p:nvPr/>
          </p:nvGrpSpPr>
          <p:grpSpPr>
            <a:xfrm>
              <a:off x="609600" y="4138503"/>
              <a:ext cx="5247673" cy="1716087"/>
              <a:chOff x="3244215" y="3351212"/>
              <a:chExt cx="5013960" cy="17160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9A18626E-B1D0-2286-4BC0-3535D27A624E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B7862C2-AC75-9704-5172-AE5206E741C4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FE7379-40B9-B7AC-5D12-4EFCEF57D007}"/>
                  </a:ext>
                </a:extLst>
              </p:cNvPr>
              <p:cNvSpPr txBox="1"/>
              <p:nvPr/>
            </p:nvSpPr>
            <p:spPr>
              <a:xfrm>
                <a:off x="4872992" y="4044762"/>
                <a:ext cx="338518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Marking Students’ Attendance During the Class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62C606-BC4E-AB25-44CD-E8CA77379369}"/>
                </a:ext>
              </a:extLst>
            </p:cNvPr>
            <p:cNvGrpSpPr/>
            <p:nvPr/>
          </p:nvGrpSpPr>
          <p:grpSpPr>
            <a:xfrm>
              <a:off x="6156008" y="3118535"/>
              <a:ext cx="5981921" cy="1716087"/>
              <a:chOff x="3244215" y="3351212"/>
              <a:chExt cx="5287742" cy="17160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771B9212-E33E-915C-F330-5BE2F5896321}"/>
                  </a:ext>
                </a:extLst>
              </p:cNvPr>
              <p:cNvSpPr/>
              <p:nvPr/>
            </p:nvSpPr>
            <p:spPr>
              <a:xfrm>
                <a:off x="3244215" y="3625194"/>
                <a:ext cx="5133465" cy="14421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1C1F0C1-299A-7BAD-2611-AB82B5062623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290354" cy="144210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pic>
            <p:nvPicPr>
              <p:cNvPr id="63" name="Graphic 22">
                <a:extLst>
                  <a:ext uri="{FF2B5EF4-FFF2-40B4-BE49-F238E27FC236}">
                    <a16:creationId xmlns:a16="http://schemas.microsoft.com/office/drawing/2014/main" id="{16B76317-2C8F-F740-4DA8-430F5EE5C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5968" y="3414158"/>
                <a:ext cx="769620" cy="711754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FC5E26-78CA-0375-E233-9FA3330C640C}"/>
                  </a:ext>
                </a:extLst>
              </p:cNvPr>
              <p:cNvSpPr txBox="1"/>
              <p:nvPr/>
            </p:nvSpPr>
            <p:spPr>
              <a:xfrm>
                <a:off x="4597900" y="3998188"/>
                <a:ext cx="3934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Assigning and Evaluating Practical Components of the Students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447AD1D-5894-555B-EC27-2FB5FB973B96}"/>
                </a:ext>
              </a:extLst>
            </p:cNvPr>
            <p:cNvGrpSpPr/>
            <p:nvPr/>
          </p:nvGrpSpPr>
          <p:grpSpPr>
            <a:xfrm>
              <a:off x="6156007" y="4853672"/>
              <a:ext cx="5672197" cy="1716087"/>
              <a:chOff x="3244215" y="3351212"/>
              <a:chExt cx="5013960" cy="1716087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B7D9040-B2CC-64ED-7F6C-AC52DA715D68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EE26925-71D1-8B55-38CC-DAE648CF6BB3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pic>
            <p:nvPicPr>
              <p:cNvPr id="59" name="Graphic 27">
                <a:extLst>
                  <a:ext uri="{FF2B5EF4-FFF2-40B4-BE49-F238E27FC236}">
                    <a16:creationId xmlns:a16="http://schemas.microsoft.com/office/drawing/2014/main" id="{56B7CADA-F324-718E-1953-FAD92433F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71353" y="3368790"/>
                <a:ext cx="513564" cy="745892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B4962CE-BE23-C2CD-FCE7-2979845F870C}"/>
                  </a:ext>
                </a:extLst>
              </p:cNvPr>
              <p:cNvSpPr txBox="1"/>
              <p:nvPr/>
            </p:nvSpPr>
            <p:spPr>
              <a:xfrm>
                <a:off x="4987986" y="4053795"/>
                <a:ext cx="3020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Allocating, Evaluating, and Viewing Students’ CA Marks</a:t>
                </a:r>
              </a:p>
            </p:txBody>
          </p:sp>
        </p:grpSp>
        <p:pic>
          <p:nvPicPr>
            <p:cNvPr id="55" name="Graphic 54" descr="Megaphone1 outline">
              <a:extLst>
                <a:ext uri="{FF2B5EF4-FFF2-40B4-BE49-F238E27FC236}">
                  <a16:creationId xmlns:a16="http://schemas.microsoft.com/office/drawing/2014/main" id="{E8EF19CC-F938-2C2B-8A23-C010327C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401697">
              <a:off x="1069008" y="2364457"/>
              <a:ext cx="992938" cy="992938"/>
            </a:xfrm>
            <a:prstGeom prst="rect">
              <a:avLst/>
            </a:prstGeom>
          </p:spPr>
        </p:pic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D61F55A7-816E-B1DC-019F-473613C5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175" y="4060449"/>
              <a:ext cx="914400" cy="914400"/>
            </a:xfrm>
            <a:prstGeom prst="rect">
              <a:avLst/>
            </a:prstGeom>
          </p:spPr>
        </p:pic>
      </p:grpSp>
      <p:sp>
        <p:nvSpPr>
          <p:cNvPr id="7" name="!!Rectangle 99">
            <a:extLst>
              <a:ext uri="{FF2B5EF4-FFF2-40B4-BE49-F238E27FC236}">
                <a16:creationId xmlns:a16="http://schemas.microsoft.com/office/drawing/2014/main" id="{1BB21B78-AAF0-AF3B-2430-7F7F221F660B}"/>
              </a:ext>
            </a:extLst>
          </p:cNvPr>
          <p:cNvSpPr/>
          <p:nvPr/>
        </p:nvSpPr>
        <p:spPr bwMode="auto">
          <a:xfrm>
            <a:off x="12192000" y="1325561"/>
            <a:ext cx="13888546" cy="539659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0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7" name="raman">
            <a:extLst>
              <a:ext uri="{FF2B5EF4-FFF2-40B4-BE49-F238E27FC236}">
                <a16:creationId xmlns:a16="http://schemas.microsoft.com/office/drawing/2014/main" id="{EEE2B03C-C00C-082B-F1CA-0C787C9453D4}"/>
              </a:ext>
            </a:extLst>
          </p:cNvPr>
          <p:cNvSpPr txBox="1"/>
          <p:nvPr/>
        </p:nvSpPr>
        <p:spPr>
          <a:xfrm>
            <a:off x="429981" y="1317751"/>
            <a:ext cx="10972800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Faculty can perform the following operations on UMS to manage their teaching role with ease. </a:t>
            </a:r>
          </a:p>
        </p:txBody>
      </p:sp>
      <p:grpSp>
        <p:nvGrpSpPr>
          <p:cNvPr id="108" name="Grow">
            <a:extLst>
              <a:ext uri="{FF2B5EF4-FFF2-40B4-BE49-F238E27FC236}">
                <a16:creationId xmlns:a16="http://schemas.microsoft.com/office/drawing/2014/main" id="{72CBE67A-634F-DD71-2FA5-CE2A609E30E8}"/>
              </a:ext>
            </a:extLst>
          </p:cNvPr>
          <p:cNvGrpSpPr/>
          <p:nvPr/>
        </p:nvGrpSpPr>
        <p:grpSpPr>
          <a:xfrm>
            <a:off x="331836" y="2364457"/>
            <a:ext cx="11528329" cy="4205302"/>
            <a:chOff x="609600" y="2364457"/>
            <a:chExt cx="11528329" cy="42053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DA3FFC-B348-5F1A-7CC2-E0658C649D06}"/>
                </a:ext>
              </a:extLst>
            </p:cNvPr>
            <p:cNvGrpSpPr/>
            <p:nvPr/>
          </p:nvGrpSpPr>
          <p:grpSpPr>
            <a:xfrm>
              <a:off x="676275" y="2403367"/>
              <a:ext cx="5013960" cy="1716087"/>
              <a:chOff x="3244215" y="3351212"/>
              <a:chExt cx="5013960" cy="17160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972E35F-5C0E-5EDB-3BFA-5F685731260D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EB51943-AB25-D4FD-E650-0BF048F33680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8D685D-FBE8-6A02-A131-65E9A2420DAE}"/>
                  </a:ext>
                </a:extLst>
              </p:cNvPr>
              <p:cNvSpPr txBox="1"/>
              <p:nvPr/>
            </p:nvSpPr>
            <p:spPr>
              <a:xfrm>
                <a:off x="4987292" y="4050574"/>
                <a:ext cx="3020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  <a:uLnTx/>
                    <a:uFillTx/>
                    <a:latin typeface="Bahnschrift" panose="020B0502040204020203" pitchFamily="34" charset="0"/>
                  </a:rPr>
                  <a:t>Giving Individual Student Announcements on UMS.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95847B-28AB-CD60-959F-37AB26602DE1}"/>
                </a:ext>
              </a:extLst>
            </p:cNvPr>
            <p:cNvGrpSpPr/>
            <p:nvPr/>
          </p:nvGrpSpPr>
          <p:grpSpPr>
            <a:xfrm>
              <a:off x="609600" y="4138503"/>
              <a:ext cx="5247673" cy="1716087"/>
              <a:chOff x="3244215" y="3351212"/>
              <a:chExt cx="5013960" cy="1716087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C0BC8FC0-6E4B-1A1D-0854-560E0F5AEEAF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94EE1AA-DFE3-2442-84AB-7B576D2B97B1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148FBA-B6E4-0733-FD73-F3F64D6AC57B}"/>
                  </a:ext>
                </a:extLst>
              </p:cNvPr>
              <p:cNvSpPr txBox="1"/>
              <p:nvPr/>
            </p:nvSpPr>
            <p:spPr>
              <a:xfrm>
                <a:off x="4872992" y="4044762"/>
                <a:ext cx="338518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Marking Students’ Attendance During the Class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44AA472-E143-050B-E267-8EAD6A1A884C}"/>
                </a:ext>
              </a:extLst>
            </p:cNvPr>
            <p:cNvGrpSpPr/>
            <p:nvPr/>
          </p:nvGrpSpPr>
          <p:grpSpPr>
            <a:xfrm>
              <a:off x="6156008" y="3118535"/>
              <a:ext cx="5981921" cy="1716087"/>
              <a:chOff x="3244215" y="3351212"/>
              <a:chExt cx="5287742" cy="1716087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0A63C06-6302-E97F-D0D8-2E836BB41549}"/>
                  </a:ext>
                </a:extLst>
              </p:cNvPr>
              <p:cNvSpPr/>
              <p:nvPr/>
            </p:nvSpPr>
            <p:spPr>
              <a:xfrm>
                <a:off x="3244215" y="3625194"/>
                <a:ext cx="5133465" cy="14421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191E5AD-542D-6B6F-6480-3D4D3A6F29B3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290354" cy="144210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pic>
            <p:nvPicPr>
              <p:cNvPr id="73" name="Graphic 22">
                <a:extLst>
                  <a:ext uri="{FF2B5EF4-FFF2-40B4-BE49-F238E27FC236}">
                    <a16:creationId xmlns:a16="http://schemas.microsoft.com/office/drawing/2014/main" id="{3B50CD00-988C-4863-77A8-24E13505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5968" y="3414158"/>
                <a:ext cx="769620" cy="71175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AE86F4A-5CDE-F84B-9B79-25A0EE03F91B}"/>
                  </a:ext>
                </a:extLst>
              </p:cNvPr>
              <p:cNvSpPr txBox="1"/>
              <p:nvPr/>
            </p:nvSpPr>
            <p:spPr>
              <a:xfrm>
                <a:off x="4597900" y="3998188"/>
                <a:ext cx="3934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Assigning and Evaluating Practical Components of the Students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B69B303-E620-AEBC-170A-A4D0FF0A79F4}"/>
                </a:ext>
              </a:extLst>
            </p:cNvPr>
            <p:cNvGrpSpPr/>
            <p:nvPr/>
          </p:nvGrpSpPr>
          <p:grpSpPr>
            <a:xfrm>
              <a:off x="6156007" y="4853672"/>
              <a:ext cx="5672197" cy="1716087"/>
              <a:chOff x="3244215" y="3351212"/>
              <a:chExt cx="5013960" cy="1716087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5EA2F7A-E604-D82B-3E12-27E084002BFB}"/>
                  </a:ext>
                </a:extLst>
              </p:cNvPr>
              <p:cNvSpPr/>
              <p:nvPr/>
            </p:nvSpPr>
            <p:spPr>
              <a:xfrm>
                <a:off x="3244215" y="3741736"/>
                <a:ext cx="5013960" cy="132556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6A0030C-D15D-0DDD-9B28-1F56A8815CC5}"/>
                  </a:ext>
                </a:extLst>
              </p:cNvPr>
              <p:cNvSpPr/>
              <p:nvPr/>
            </p:nvSpPr>
            <p:spPr>
              <a:xfrm>
                <a:off x="3355340" y="3351212"/>
                <a:ext cx="1549400" cy="1549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isometricOffAxis1Top"/>
                <a:lightRig rig="threePt" dir="t"/>
              </a:scene3d>
              <a:sp3d extrusionH="127000">
                <a:bevelT w="114300" h="127000" prst="hardEdge"/>
                <a:bevelB w="152400" h="127000" prst="softRound"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 panose="020B0502040204020203" pitchFamily="34" charset="0"/>
                </a:endParaRPr>
              </a:p>
            </p:txBody>
          </p:sp>
          <p:pic>
            <p:nvPicPr>
              <p:cNvPr id="78" name="Graphic 27">
                <a:extLst>
                  <a:ext uri="{FF2B5EF4-FFF2-40B4-BE49-F238E27FC236}">
                    <a16:creationId xmlns:a16="http://schemas.microsoft.com/office/drawing/2014/main" id="{C332A27B-55B4-2973-4AEE-B555C23DF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71353" y="3368790"/>
                <a:ext cx="513564" cy="745892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736831-B704-0EE4-5AC4-F1DB750F8A42}"/>
                  </a:ext>
                </a:extLst>
              </p:cNvPr>
              <p:cNvSpPr txBox="1"/>
              <p:nvPr/>
            </p:nvSpPr>
            <p:spPr>
              <a:xfrm>
                <a:off x="4987986" y="4053795"/>
                <a:ext cx="3020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Allocating, Evaluating, and Viewing Students’ CA Marks</a:t>
                </a:r>
              </a:p>
            </p:txBody>
          </p:sp>
        </p:grpSp>
        <p:pic>
          <p:nvPicPr>
            <p:cNvPr id="81" name="Graphic 80" descr="Megaphone1 outline">
              <a:extLst>
                <a:ext uri="{FF2B5EF4-FFF2-40B4-BE49-F238E27FC236}">
                  <a16:creationId xmlns:a16="http://schemas.microsoft.com/office/drawing/2014/main" id="{BF2E66EF-1506-19E5-6C90-AEB2E5B1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01697">
              <a:off x="1069008" y="2364457"/>
              <a:ext cx="992938" cy="992938"/>
            </a:xfrm>
            <a:prstGeom prst="rect">
              <a:avLst/>
            </a:prstGeom>
          </p:spPr>
        </p:pic>
        <p:pic>
          <p:nvPicPr>
            <p:cNvPr id="83" name="Graphic 82" descr="User outline">
              <a:extLst>
                <a:ext uri="{FF2B5EF4-FFF2-40B4-BE49-F238E27FC236}">
                  <a16:creationId xmlns:a16="http://schemas.microsoft.com/office/drawing/2014/main" id="{1D3A1734-F7B9-76A4-AFA8-F3B08B6E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9175" y="4060449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45E23A0A-362D-7B68-4EAA-EA1462315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-6037658" y="1325561"/>
            <a:ext cx="5915783" cy="5206776"/>
          </a:xfrm>
          <a:prstGeom prst="rect">
            <a:avLst/>
          </a:prstGeom>
        </p:spPr>
      </p:pic>
      <p:sp>
        <p:nvSpPr>
          <p:cNvPr id="9" name="!!TewxtBox 10">
            <a:extLst>
              <a:ext uri="{FF2B5EF4-FFF2-40B4-BE49-F238E27FC236}">
                <a16:creationId xmlns:a16="http://schemas.microsoft.com/office/drawing/2014/main" id="{2A0C343F-3BAD-211A-3944-71254387C90A}"/>
              </a:ext>
            </a:extLst>
          </p:cNvPr>
          <p:cNvSpPr txBox="1"/>
          <p:nvPr/>
        </p:nvSpPr>
        <p:spPr>
          <a:xfrm>
            <a:off x="-4003569" y="1737635"/>
            <a:ext cx="3967848" cy="194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Preparing the school’s timetable for faculty and students</a:t>
            </a:r>
          </a:p>
        </p:txBody>
      </p:sp>
      <p:sp>
        <p:nvSpPr>
          <p:cNvPr id="110" name="!!Rectangle 959">
            <a:extLst>
              <a:ext uri="{FF2B5EF4-FFF2-40B4-BE49-F238E27FC236}">
                <a16:creationId xmlns:a16="http://schemas.microsoft.com/office/drawing/2014/main" id="{156832DF-EF55-3CAB-E2E8-57E68BE6296E}"/>
              </a:ext>
            </a:extLst>
          </p:cNvPr>
          <p:cNvSpPr/>
          <p:nvPr/>
        </p:nvSpPr>
        <p:spPr bwMode="auto">
          <a:xfrm>
            <a:off x="-6577782" y="1184811"/>
            <a:ext cx="6584505" cy="567318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E59C9C-EBFA-6560-EE15-9C3A13CC934E}"/>
              </a:ext>
            </a:extLst>
          </p:cNvPr>
          <p:cNvGrpSpPr/>
          <p:nvPr/>
        </p:nvGrpSpPr>
        <p:grpSpPr>
          <a:xfrm>
            <a:off x="12606963" y="1561991"/>
            <a:ext cx="10695221" cy="1453816"/>
            <a:chOff x="429980" y="1458989"/>
            <a:chExt cx="10695221" cy="14538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889ADA-59B8-B566-FA6E-C5828E8E3262}"/>
                </a:ext>
              </a:extLst>
            </p:cNvPr>
            <p:cNvSpPr/>
            <p:nvPr/>
          </p:nvSpPr>
          <p:spPr bwMode="auto">
            <a:xfrm>
              <a:off x="2724149" y="1538455"/>
              <a:ext cx="8401052" cy="1323974"/>
            </a:xfrm>
            <a:custGeom>
              <a:avLst/>
              <a:gdLst>
                <a:gd name="connsiteX0" fmla="*/ 8526237 w 8526237"/>
                <a:gd name="connsiteY0" fmla="*/ 600295 h 1323974"/>
                <a:gd name="connsiteX1" fmla="*/ 8526237 w 8526237"/>
                <a:gd name="connsiteY1" fmla="*/ 848029 h 1323974"/>
                <a:gd name="connsiteX2" fmla="*/ 8526198 w 8526237"/>
                <a:gd name="connsiteY2" fmla="*/ 847727 h 1323974"/>
                <a:gd name="connsiteX3" fmla="*/ 8521475 w 8526237"/>
                <a:gd name="connsiteY3" fmla="*/ 719137 h 1323974"/>
                <a:gd name="connsiteX4" fmla="*/ 8526156 w 8526237"/>
                <a:gd name="connsiteY4" fmla="*/ 600946 h 1323974"/>
                <a:gd name="connsiteX5" fmla="*/ 0 w 8526237"/>
                <a:gd name="connsiteY5" fmla="*/ 0 h 1323974"/>
                <a:gd name="connsiteX6" fmla="*/ 8430991 w 8526237"/>
                <a:gd name="connsiteY6" fmla="*/ 0 h 1323974"/>
                <a:gd name="connsiteX7" fmla="*/ 8453961 w 8526237"/>
                <a:gd name="connsiteY7" fmla="*/ 7454 h 1323974"/>
                <a:gd name="connsiteX8" fmla="*/ 8473850 w 8526237"/>
                <a:gd name="connsiteY8" fmla="*/ 19049 h 1323974"/>
                <a:gd name="connsiteX9" fmla="*/ 8459563 w 8526237"/>
                <a:gd name="connsiteY9" fmla="*/ 33337 h 1323974"/>
                <a:gd name="connsiteX10" fmla="*/ 8430988 w 8526237"/>
                <a:gd name="connsiteY10" fmla="*/ 38099 h 1323974"/>
                <a:gd name="connsiteX11" fmla="*/ 8416700 w 8526237"/>
                <a:gd name="connsiteY11" fmla="*/ 42862 h 1323974"/>
                <a:gd name="connsiteX12" fmla="*/ 8430988 w 8526237"/>
                <a:gd name="connsiteY12" fmla="*/ 52387 h 1323974"/>
                <a:gd name="connsiteX13" fmla="*/ 8464325 w 8526237"/>
                <a:gd name="connsiteY13" fmla="*/ 71437 h 1323974"/>
                <a:gd name="connsiteX14" fmla="*/ 8469088 w 8526237"/>
                <a:gd name="connsiteY14" fmla="*/ 85724 h 1323974"/>
                <a:gd name="connsiteX15" fmla="*/ 8430988 w 8526237"/>
                <a:gd name="connsiteY15" fmla="*/ 109537 h 1323974"/>
                <a:gd name="connsiteX16" fmla="*/ 8440513 w 8526237"/>
                <a:gd name="connsiteY16" fmla="*/ 123824 h 1323974"/>
                <a:gd name="connsiteX17" fmla="*/ 8454800 w 8526237"/>
                <a:gd name="connsiteY17" fmla="*/ 133349 h 1323974"/>
                <a:gd name="connsiteX18" fmla="*/ 8469088 w 8526237"/>
                <a:gd name="connsiteY18" fmla="*/ 147637 h 1323974"/>
                <a:gd name="connsiteX19" fmla="*/ 8473850 w 8526237"/>
                <a:gd name="connsiteY19" fmla="*/ 161924 h 1323974"/>
                <a:gd name="connsiteX20" fmla="*/ 8454800 w 8526237"/>
                <a:gd name="connsiteY20" fmla="*/ 166687 h 1323974"/>
                <a:gd name="connsiteX21" fmla="*/ 8426225 w 8526237"/>
                <a:gd name="connsiteY21" fmla="*/ 176212 h 1323974"/>
                <a:gd name="connsiteX22" fmla="*/ 8469088 w 8526237"/>
                <a:gd name="connsiteY22" fmla="*/ 195262 h 1323974"/>
                <a:gd name="connsiteX23" fmla="*/ 8454800 w 8526237"/>
                <a:gd name="connsiteY23" fmla="*/ 209549 h 1323974"/>
                <a:gd name="connsiteX24" fmla="*/ 8426225 w 8526237"/>
                <a:gd name="connsiteY24" fmla="*/ 219074 h 1323974"/>
                <a:gd name="connsiteX25" fmla="*/ 8440513 w 8526237"/>
                <a:gd name="connsiteY25" fmla="*/ 223837 h 1323974"/>
                <a:gd name="connsiteX26" fmla="*/ 8454800 w 8526237"/>
                <a:gd name="connsiteY26" fmla="*/ 233362 h 1323974"/>
                <a:gd name="connsiteX27" fmla="*/ 8473850 w 8526237"/>
                <a:gd name="connsiteY27" fmla="*/ 242887 h 1323974"/>
                <a:gd name="connsiteX28" fmla="*/ 8483375 w 8526237"/>
                <a:gd name="connsiteY28" fmla="*/ 257174 h 1323974"/>
                <a:gd name="connsiteX29" fmla="*/ 8469088 w 8526237"/>
                <a:gd name="connsiteY29" fmla="*/ 261937 h 1323974"/>
                <a:gd name="connsiteX30" fmla="*/ 8421463 w 8526237"/>
                <a:gd name="connsiteY30" fmla="*/ 271462 h 1323974"/>
                <a:gd name="connsiteX31" fmla="*/ 8454800 w 8526237"/>
                <a:gd name="connsiteY31" fmla="*/ 290512 h 1323974"/>
                <a:gd name="connsiteX32" fmla="*/ 8473850 w 8526237"/>
                <a:gd name="connsiteY32" fmla="*/ 300037 h 1323974"/>
                <a:gd name="connsiteX33" fmla="*/ 8435750 w 8526237"/>
                <a:gd name="connsiteY33" fmla="*/ 319087 h 1323974"/>
                <a:gd name="connsiteX34" fmla="*/ 8416700 w 8526237"/>
                <a:gd name="connsiteY34" fmla="*/ 323849 h 1323974"/>
                <a:gd name="connsiteX35" fmla="*/ 8421463 w 8526237"/>
                <a:gd name="connsiteY35" fmla="*/ 338137 h 1323974"/>
                <a:gd name="connsiteX36" fmla="*/ 8440513 w 8526237"/>
                <a:gd name="connsiteY36" fmla="*/ 342899 h 1323974"/>
                <a:gd name="connsiteX37" fmla="*/ 8464325 w 8526237"/>
                <a:gd name="connsiteY37" fmla="*/ 357187 h 1323974"/>
                <a:gd name="connsiteX38" fmla="*/ 8473850 w 8526237"/>
                <a:gd name="connsiteY38" fmla="*/ 371474 h 1323974"/>
                <a:gd name="connsiteX39" fmla="*/ 8430988 w 8526237"/>
                <a:gd name="connsiteY39" fmla="*/ 385762 h 1323974"/>
                <a:gd name="connsiteX40" fmla="*/ 8464325 w 8526237"/>
                <a:gd name="connsiteY40" fmla="*/ 419099 h 1323974"/>
                <a:gd name="connsiteX41" fmla="*/ 8445275 w 8526237"/>
                <a:gd name="connsiteY41" fmla="*/ 423862 h 1323974"/>
                <a:gd name="connsiteX42" fmla="*/ 8426225 w 8526237"/>
                <a:gd name="connsiteY42" fmla="*/ 433387 h 1323974"/>
                <a:gd name="connsiteX43" fmla="*/ 8450038 w 8526237"/>
                <a:gd name="connsiteY43" fmla="*/ 447674 h 1323974"/>
                <a:gd name="connsiteX44" fmla="*/ 8464325 w 8526237"/>
                <a:gd name="connsiteY44" fmla="*/ 457199 h 1323974"/>
                <a:gd name="connsiteX45" fmla="*/ 8426225 w 8526237"/>
                <a:gd name="connsiteY45" fmla="*/ 485774 h 1323974"/>
                <a:gd name="connsiteX46" fmla="*/ 8430988 w 8526237"/>
                <a:gd name="connsiteY46" fmla="*/ 504824 h 1323974"/>
                <a:gd name="connsiteX47" fmla="*/ 8469088 w 8526237"/>
                <a:gd name="connsiteY47" fmla="*/ 523874 h 1323974"/>
                <a:gd name="connsiteX48" fmla="*/ 8488138 w 8526237"/>
                <a:gd name="connsiteY48" fmla="*/ 538162 h 1323974"/>
                <a:gd name="connsiteX49" fmla="*/ 8445275 w 8526237"/>
                <a:gd name="connsiteY49" fmla="*/ 552449 h 1323974"/>
                <a:gd name="connsiteX50" fmla="*/ 8426225 w 8526237"/>
                <a:gd name="connsiteY50" fmla="*/ 561974 h 1323974"/>
                <a:gd name="connsiteX51" fmla="*/ 8407175 w 8526237"/>
                <a:gd name="connsiteY51" fmla="*/ 566737 h 1323974"/>
                <a:gd name="connsiteX52" fmla="*/ 8440513 w 8526237"/>
                <a:gd name="connsiteY52" fmla="*/ 581024 h 1323974"/>
                <a:gd name="connsiteX53" fmla="*/ 8469088 w 8526237"/>
                <a:gd name="connsiteY53" fmla="*/ 595312 h 1323974"/>
                <a:gd name="connsiteX54" fmla="*/ 8464325 w 8526237"/>
                <a:gd name="connsiteY54" fmla="*/ 609599 h 1323974"/>
                <a:gd name="connsiteX55" fmla="*/ 8435750 w 8526237"/>
                <a:gd name="connsiteY55" fmla="*/ 633412 h 1323974"/>
                <a:gd name="connsiteX56" fmla="*/ 8411938 w 8526237"/>
                <a:gd name="connsiteY56" fmla="*/ 638174 h 1323974"/>
                <a:gd name="connsiteX57" fmla="*/ 8426225 w 8526237"/>
                <a:gd name="connsiteY57" fmla="*/ 647699 h 1323974"/>
                <a:gd name="connsiteX58" fmla="*/ 8445275 w 8526237"/>
                <a:gd name="connsiteY58" fmla="*/ 661987 h 1323974"/>
                <a:gd name="connsiteX59" fmla="*/ 8478613 w 8526237"/>
                <a:gd name="connsiteY59" fmla="*/ 676274 h 1323974"/>
                <a:gd name="connsiteX60" fmla="*/ 8464325 w 8526237"/>
                <a:gd name="connsiteY60" fmla="*/ 685799 h 1323974"/>
                <a:gd name="connsiteX61" fmla="*/ 8407175 w 8526237"/>
                <a:gd name="connsiteY61" fmla="*/ 695324 h 1323974"/>
                <a:gd name="connsiteX62" fmla="*/ 8445275 w 8526237"/>
                <a:gd name="connsiteY62" fmla="*/ 723899 h 1323974"/>
                <a:gd name="connsiteX63" fmla="*/ 8483375 w 8526237"/>
                <a:gd name="connsiteY63" fmla="*/ 747712 h 1323974"/>
                <a:gd name="connsiteX64" fmla="*/ 8435750 w 8526237"/>
                <a:gd name="connsiteY64" fmla="*/ 761999 h 1323974"/>
                <a:gd name="connsiteX65" fmla="*/ 8416700 w 8526237"/>
                <a:gd name="connsiteY65" fmla="*/ 766762 h 1323974"/>
                <a:gd name="connsiteX66" fmla="*/ 8383363 w 8526237"/>
                <a:gd name="connsiteY66" fmla="*/ 785812 h 1323974"/>
                <a:gd name="connsiteX67" fmla="*/ 8445275 w 8526237"/>
                <a:gd name="connsiteY67" fmla="*/ 814387 h 1323974"/>
                <a:gd name="connsiteX68" fmla="*/ 8502425 w 8526237"/>
                <a:gd name="connsiteY68" fmla="*/ 842962 h 1323974"/>
                <a:gd name="connsiteX69" fmla="*/ 8407175 w 8526237"/>
                <a:gd name="connsiteY69" fmla="*/ 857249 h 1323974"/>
                <a:gd name="connsiteX70" fmla="*/ 8388125 w 8526237"/>
                <a:gd name="connsiteY70" fmla="*/ 866774 h 1323974"/>
                <a:gd name="connsiteX71" fmla="*/ 8416700 w 8526237"/>
                <a:gd name="connsiteY71" fmla="*/ 876299 h 1323974"/>
                <a:gd name="connsiteX72" fmla="*/ 8469088 w 8526237"/>
                <a:gd name="connsiteY72" fmla="*/ 890587 h 1323974"/>
                <a:gd name="connsiteX73" fmla="*/ 8445275 w 8526237"/>
                <a:gd name="connsiteY73" fmla="*/ 904874 h 1323974"/>
                <a:gd name="connsiteX74" fmla="*/ 8397650 w 8526237"/>
                <a:gd name="connsiteY74" fmla="*/ 919162 h 1323974"/>
                <a:gd name="connsiteX75" fmla="*/ 8421463 w 8526237"/>
                <a:gd name="connsiteY75" fmla="*/ 942974 h 1323974"/>
                <a:gd name="connsiteX76" fmla="*/ 8450038 w 8526237"/>
                <a:gd name="connsiteY76" fmla="*/ 947737 h 1323974"/>
                <a:gd name="connsiteX77" fmla="*/ 8469088 w 8526237"/>
                <a:gd name="connsiteY77" fmla="*/ 962024 h 1323974"/>
                <a:gd name="connsiteX78" fmla="*/ 8440513 w 8526237"/>
                <a:gd name="connsiteY78" fmla="*/ 976312 h 1323974"/>
                <a:gd name="connsiteX79" fmla="*/ 8407175 w 8526237"/>
                <a:gd name="connsiteY79" fmla="*/ 990599 h 1323974"/>
                <a:gd name="connsiteX80" fmla="*/ 8435750 w 8526237"/>
                <a:gd name="connsiteY80" fmla="*/ 1000124 h 1323974"/>
                <a:gd name="connsiteX81" fmla="*/ 8454800 w 8526237"/>
                <a:gd name="connsiteY81" fmla="*/ 1009649 h 1323974"/>
                <a:gd name="connsiteX82" fmla="*/ 8488138 w 8526237"/>
                <a:gd name="connsiteY82" fmla="*/ 1019174 h 1323974"/>
                <a:gd name="connsiteX83" fmla="*/ 8459563 w 8526237"/>
                <a:gd name="connsiteY83" fmla="*/ 1023937 h 1323974"/>
                <a:gd name="connsiteX84" fmla="*/ 8440513 w 8526237"/>
                <a:gd name="connsiteY84" fmla="*/ 1028699 h 1323974"/>
                <a:gd name="connsiteX85" fmla="*/ 8416700 w 8526237"/>
                <a:gd name="connsiteY85" fmla="*/ 1033462 h 1323974"/>
                <a:gd name="connsiteX86" fmla="*/ 8402413 w 8526237"/>
                <a:gd name="connsiteY86" fmla="*/ 1042987 h 1323974"/>
                <a:gd name="connsiteX87" fmla="*/ 8473850 w 8526237"/>
                <a:gd name="connsiteY87" fmla="*/ 1081087 h 1323974"/>
                <a:gd name="connsiteX88" fmla="*/ 8445275 w 8526237"/>
                <a:gd name="connsiteY88" fmla="*/ 1095374 h 1323974"/>
                <a:gd name="connsiteX89" fmla="*/ 8397650 w 8526237"/>
                <a:gd name="connsiteY89" fmla="*/ 1114424 h 1323974"/>
                <a:gd name="connsiteX90" fmla="*/ 8445275 w 8526237"/>
                <a:gd name="connsiteY90" fmla="*/ 1138237 h 1323974"/>
                <a:gd name="connsiteX91" fmla="*/ 8464325 w 8526237"/>
                <a:gd name="connsiteY91" fmla="*/ 1142999 h 1323974"/>
                <a:gd name="connsiteX92" fmla="*/ 8464325 w 8526237"/>
                <a:gd name="connsiteY92" fmla="*/ 1171574 h 1323974"/>
                <a:gd name="connsiteX93" fmla="*/ 8430988 w 8526237"/>
                <a:gd name="connsiteY93" fmla="*/ 1176337 h 1323974"/>
                <a:gd name="connsiteX94" fmla="*/ 8397650 w 8526237"/>
                <a:gd name="connsiteY94" fmla="*/ 1190624 h 1323974"/>
                <a:gd name="connsiteX95" fmla="*/ 8469088 w 8526237"/>
                <a:gd name="connsiteY95" fmla="*/ 1228724 h 1323974"/>
                <a:gd name="connsiteX96" fmla="*/ 8426225 w 8526237"/>
                <a:gd name="connsiteY96" fmla="*/ 1247774 h 1323974"/>
                <a:gd name="connsiteX97" fmla="*/ 8411938 w 8526237"/>
                <a:gd name="connsiteY97" fmla="*/ 1257299 h 1323974"/>
                <a:gd name="connsiteX98" fmla="*/ 8392888 w 8526237"/>
                <a:gd name="connsiteY98" fmla="*/ 1266824 h 1323974"/>
                <a:gd name="connsiteX99" fmla="*/ 8435750 w 8526237"/>
                <a:gd name="connsiteY99" fmla="*/ 1290637 h 1323974"/>
                <a:gd name="connsiteX100" fmla="*/ 8459563 w 8526237"/>
                <a:gd name="connsiteY100" fmla="*/ 1300162 h 1323974"/>
                <a:gd name="connsiteX101" fmla="*/ 8478613 w 8526237"/>
                <a:gd name="connsiteY101" fmla="*/ 1309687 h 1323974"/>
                <a:gd name="connsiteX102" fmla="*/ 8454800 w 8526237"/>
                <a:gd name="connsiteY102" fmla="*/ 1319212 h 1323974"/>
                <a:gd name="connsiteX103" fmla="*/ 8431521 w 8526237"/>
                <a:gd name="connsiteY103" fmla="*/ 1323974 h 1323974"/>
                <a:gd name="connsiteX104" fmla="*/ 0 w 8526237"/>
                <a:gd name="connsiteY104" fmla="*/ 1323974 h 13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8526237" h="1323974">
                  <a:moveTo>
                    <a:pt x="8526237" y="600295"/>
                  </a:moveTo>
                  <a:lnTo>
                    <a:pt x="8526237" y="848029"/>
                  </a:lnTo>
                  <a:lnTo>
                    <a:pt x="8526198" y="847727"/>
                  </a:lnTo>
                  <a:cubicBezTo>
                    <a:pt x="8525773" y="848538"/>
                    <a:pt x="8527254" y="875157"/>
                    <a:pt x="8521475" y="719137"/>
                  </a:cubicBezTo>
                  <a:cubicBezTo>
                    <a:pt x="8523790" y="661268"/>
                    <a:pt x="8522938" y="635486"/>
                    <a:pt x="8526156" y="600946"/>
                  </a:cubicBezTo>
                  <a:close/>
                  <a:moveTo>
                    <a:pt x="0" y="0"/>
                  </a:moveTo>
                  <a:lnTo>
                    <a:pt x="8430991" y="0"/>
                  </a:lnTo>
                  <a:lnTo>
                    <a:pt x="8453961" y="7454"/>
                  </a:lnTo>
                  <a:cubicBezTo>
                    <a:pt x="8461619" y="9939"/>
                    <a:pt x="8468762" y="13114"/>
                    <a:pt x="8473850" y="19049"/>
                  </a:cubicBezTo>
                  <a:cubicBezTo>
                    <a:pt x="8478233" y="24163"/>
                    <a:pt x="8465718" y="30602"/>
                    <a:pt x="8459563" y="33337"/>
                  </a:cubicBezTo>
                  <a:cubicBezTo>
                    <a:pt x="8450739" y="37259"/>
                    <a:pt x="8440513" y="36512"/>
                    <a:pt x="8430988" y="38099"/>
                  </a:cubicBezTo>
                  <a:cubicBezTo>
                    <a:pt x="8426225" y="39687"/>
                    <a:pt x="8416700" y="37842"/>
                    <a:pt x="8416700" y="42862"/>
                  </a:cubicBezTo>
                  <a:cubicBezTo>
                    <a:pt x="8416700" y="48586"/>
                    <a:pt x="8426330" y="49060"/>
                    <a:pt x="8430988" y="52387"/>
                  </a:cubicBezTo>
                  <a:cubicBezTo>
                    <a:pt x="8456217" y="70407"/>
                    <a:pt x="8441140" y="63708"/>
                    <a:pt x="8464325" y="71437"/>
                  </a:cubicBezTo>
                  <a:cubicBezTo>
                    <a:pt x="8465913" y="76199"/>
                    <a:pt x="8469798" y="80754"/>
                    <a:pt x="8469088" y="85724"/>
                  </a:cubicBezTo>
                  <a:cubicBezTo>
                    <a:pt x="8465374" y="111722"/>
                    <a:pt x="8452788" y="105903"/>
                    <a:pt x="8430988" y="109537"/>
                  </a:cubicBezTo>
                  <a:cubicBezTo>
                    <a:pt x="8434163" y="114299"/>
                    <a:pt x="8436466" y="119777"/>
                    <a:pt x="8440513" y="123824"/>
                  </a:cubicBezTo>
                  <a:cubicBezTo>
                    <a:pt x="8444560" y="127871"/>
                    <a:pt x="8450403" y="129685"/>
                    <a:pt x="8454800" y="133349"/>
                  </a:cubicBezTo>
                  <a:cubicBezTo>
                    <a:pt x="8459974" y="137661"/>
                    <a:pt x="8464325" y="142874"/>
                    <a:pt x="8469088" y="147637"/>
                  </a:cubicBezTo>
                  <a:cubicBezTo>
                    <a:pt x="8470675" y="152399"/>
                    <a:pt x="8476862" y="157908"/>
                    <a:pt x="8473850" y="161924"/>
                  </a:cubicBezTo>
                  <a:cubicBezTo>
                    <a:pt x="8469923" y="167160"/>
                    <a:pt x="8461069" y="164806"/>
                    <a:pt x="8454800" y="166687"/>
                  </a:cubicBezTo>
                  <a:cubicBezTo>
                    <a:pt x="8445183" y="169572"/>
                    <a:pt x="8435750" y="173037"/>
                    <a:pt x="8426225" y="176212"/>
                  </a:cubicBezTo>
                  <a:cubicBezTo>
                    <a:pt x="8460230" y="187547"/>
                    <a:pt x="8446446" y="180168"/>
                    <a:pt x="8469088" y="195262"/>
                  </a:cubicBezTo>
                  <a:cubicBezTo>
                    <a:pt x="8464325" y="200024"/>
                    <a:pt x="8460688" y="206278"/>
                    <a:pt x="8454800" y="209549"/>
                  </a:cubicBezTo>
                  <a:cubicBezTo>
                    <a:pt x="8446023" y="214425"/>
                    <a:pt x="8433324" y="211974"/>
                    <a:pt x="8426225" y="219074"/>
                  </a:cubicBezTo>
                  <a:cubicBezTo>
                    <a:pt x="8422675" y="222624"/>
                    <a:pt x="8436023" y="221592"/>
                    <a:pt x="8440513" y="223837"/>
                  </a:cubicBezTo>
                  <a:cubicBezTo>
                    <a:pt x="8445632" y="226397"/>
                    <a:pt x="8449830" y="230522"/>
                    <a:pt x="8454800" y="233362"/>
                  </a:cubicBezTo>
                  <a:cubicBezTo>
                    <a:pt x="8460964" y="236884"/>
                    <a:pt x="8467500" y="239712"/>
                    <a:pt x="8473850" y="242887"/>
                  </a:cubicBezTo>
                  <a:cubicBezTo>
                    <a:pt x="8477025" y="247649"/>
                    <a:pt x="8484763" y="251621"/>
                    <a:pt x="8483375" y="257174"/>
                  </a:cubicBezTo>
                  <a:cubicBezTo>
                    <a:pt x="8482158" y="262044"/>
                    <a:pt x="8473979" y="260808"/>
                    <a:pt x="8469088" y="261937"/>
                  </a:cubicBezTo>
                  <a:cubicBezTo>
                    <a:pt x="8453313" y="265577"/>
                    <a:pt x="8421463" y="271462"/>
                    <a:pt x="8421463" y="271462"/>
                  </a:cubicBezTo>
                  <a:cubicBezTo>
                    <a:pt x="8479031" y="300246"/>
                    <a:pt x="8407680" y="263586"/>
                    <a:pt x="8454800" y="290512"/>
                  </a:cubicBezTo>
                  <a:cubicBezTo>
                    <a:pt x="8460964" y="294034"/>
                    <a:pt x="8467500" y="296862"/>
                    <a:pt x="8473850" y="300037"/>
                  </a:cubicBezTo>
                  <a:cubicBezTo>
                    <a:pt x="8461150" y="306387"/>
                    <a:pt x="8448857" y="313626"/>
                    <a:pt x="8435750" y="319087"/>
                  </a:cubicBezTo>
                  <a:cubicBezTo>
                    <a:pt x="8429708" y="321604"/>
                    <a:pt x="8420627" y="318613"/>
                    <a:pt x="8416700" y="323849"/>
                  </a:cubicBezTo>
                  <a:cubicBezTo>
                    <a:pt x="8413688" y="327865"/>
                    <a:pt x="8417543" y="335001"/>
                    <a:pt x="8421463" y="338137"/>
                  </a:cubicBezTo>
                  <a:cubicBezTo>
                    <a:pt x="8426574" y="342226"/>
                    <a:pt x="8434163" y="341312"/>
                    <a:pt x="8440513" y="342899"/>
                  </a:cubicBezTo>
                  <a:cubicBezTo>
                    <a:pt x="8448450" y="347662"/>
                    <a:pt x="8457297" y="351163"/>
                    <a:pt x="8464325" y="357187"/>
                  </a:cubicBezTo>
                  <a:cubicBezTo>
                    <a:pt x="8468671" y="360912"/>
                    <a:pt x="8478196" y="367749"/>
                    <a:pt x="8473850" y="371474"/>
                  </a:cubicBezTo>
                  <a:cubicBezTo>
                    <a:pt x="8462415" y="381275"/>
                    <a:pt x="8430988" y="385762"/>
                    <a:pt x="8430988" y="385762"/>
                  </a:cubicBezTo>
                  <a:cubicBezTo>
                    <a:pt x="8460634" y="400585"/>
                    <a:pt x="8500830" y="403454"/>
                    <a:pt x="8464325" y="419099"/>
                  </a:cubicBezTo>
                  <a:cubicBezTo>
                    <a:pt x="8458309" y="421677"/>
                    <a:pt x="8451404" y="421564"/>
                    <a:pt x="8445275" y="423862"/>
                  </a:cubicBezTo>
                  <a:cubicBezTo>
                    <a:pt x="8438628" y="426355"/>
                    <a:pt x="8432575" y="430212"/>
                    <a:pt x="8426225" y="433387"/>
                  </a:cubicBezTo>
                  <a:cubicBezTo>
                    <a:pt x="8434163" y="438149"/>
                    <a:pt x="8442188" y="442768"/>
                    <a:pt x="8450038" y="447674"/>
                  </a:cubicBezTo>
                  <a:cubicBezTo>
                    <a:pt x="8454892" y="450707"/>
                    <a:pt x="8466135" y="451769"/>
                    <a:pt x="8464325" y="457199"/>
                  </a:cubicBezTo>
                  <a:cubicBezTo>
                    <a:pt x="8462708" y="462049"/>
                    <a:pt x="8433955" y="480621"/>
                    <a:pt x="8426225" y="485774"/>
                  </a:cubicBezTo>
                  <a:cubicBezTo>
                    <a:pt x="8427813" y="492124"/>
                    <a:pt x="8426096" y="500475"/>
                    <a:pt x="8430988" y="504824"/>
                  </a:cubicBezTo>
                  <a:cubicBezTo>
                    <a:pt x="8441601" y="514257"/>
                    <a:pt x="8457729" y="515354"/>
                    <a:pt x="8469088" y="523874"/>
                  </a:cubicBezTo>
                  <a:lnTo>
                    <a:pt x="8488138" y="538162"/>
                  </a:lnTo>
                  <a:cubicBezTo>
                    <a:pt x="8440256" y="562103"/>
                    <a:pt x="8500669" y="533985"/>
                    <a:pt x="8445275" y="552449"/>
                  </a:cubicBezTo>
                  <a:cubicBezTo>
                    <a:pt x="8438540" y="554694"/>
                    <a:pt x="8432872" y="559481"/>
                    <a:pt x="8426225" y="561974"/>
                  </a:cubicBezTo>
                  <a:cubicBezTo>
                    <a:pt x="8420096" y="564272"/>
                    <a:pt x="8413525" y="565149"/>
                    <a:pt x="8407175" y="566737"/>
                  </a:cubicBezTo>
                  <a:cubicBezTo>
                    <a:pt x="8418288" y="571499"/>
                    <a:pt x="8429699" y="575617"/>
                    <a:pt x="8440513" y="581024"/>
                  </a:cubicBezTo>
                  <a:cubicBezTo>
                    <a:pt x="8477449" y="599491"/>
                    <a:pt x="8433168" y="583338"/>
                    <a:pt x="8469088" y="595312"/>
                  </a:cubicBezTo>
                  <a:cubicBezTo>
                    <a:pt x="8467500" y="600074"/>
                    <a:pt x="8468582" y="606938"/>
                    <a:pt x="8464325" y="609599"/>
                  </a:cubicBezTo>
                  <a:cubicBezTo>
                    <a:pt x="8429732" y="631219"/>
                    <a:pt x="8425782" y="603505"/>
                    <a:pt x="8435750" y="633412"/>
                  </a:cubicBezTo>
                  <a:cubicBezTo>
                    <a:pt x="8427813" y="634999"/>
                    <a:pt x="8416428" y="631439"/>
                    <a:pt x="8411938" y="638174"/>
                  </a:cubicBezTo>
                  <a:cubicBezTo>
                    <a:pt x="8408763" y="642936"/>
                    <a:pt x="8421568" y="644372"/>
                    <a:pt x="8426225" y="647699"/>
                  </a:cubicBezTo>
                  <a:cubicBezTo>
                    <a:pt x="8432684" y="652313"/>
                    <a:pt x="8438544" y="657780"/>
                    <a:pt x="8445275" y="661987"/>
                  </a:cubicBezTo>
                  <a:cubicBezTo>
                    <a:pt x="8458728" y="670395"/>
                    <a:pt x="8464723" y="671645"/>
                    <a:pt x="8478613" y="676274"/>
                  </a:cubicBezTo>
                  <a:cubicBezTo>
                    <a:pt x="8473850" y="679449"/>
                    <a:pt x="8469586" y="683544"/>
                    <a:pt x="8464325" y="685799"/>
                  </a:cubicBezTo>
                  <a:cubicBezTo>
                    <a:pt x="8451365" y="691353"/>
                    <a:pt x="8415583" y="694273"/>
                    <a:pt x="8407175" y="695324"/>
                  </a:cubicBezTo>
                  <a:cubicBezTo>
                    <a:pt x="8423470" y="719767"/>
                    <a:pt x="8409975" y="704645"/>
                    <a:pt x="8445275" y="723899"/>
                  </a:cubicBezTo>
                  <a:cubicBezTo>
                    <a:pt x="8461071" y="732515"/>
                    <a:pt x="8469377" y="738380"/>
                    <a:pt x="8483375" y="747712"/>
                  </a:cubicBezTo>
                  <a:cubicBezTo>
                    <a:pt x="8436355" y="757115"/>
                    <a:pt x="8482736" y="746337"/>
                    <a:pt x="8435750" y="761999"/>
                  </a:cubicBezTo>
                  <a:cubicBezTo>
                    <a:pt x="8429540" y="764069"/>
                    <a:pt x="8422829" y="764464"/>
                    <a:pt x="8416700" y="766762"/>
                  </a:cubicBezTo>
                  <a:cubicBezTo>
                    <a:pt x="8402887" y="771942"/>
                    <a:pt x="8395207" y="777916"/>
                    <a:pt x="8383363" y="785812"/>
                  </a:cubicBezTo>
                  <a:cubicBezTo>
                    <a:pt x="8438223" y="804099"/>
                    <a:pt x="8385193" y="784346"/>
                    <a:pt x="8445275" y="814387"/>
                  </a:cubicBezTo>
                  <a:cubicBezTo>
                    <a:pt x="8517005" y="850251"/>
                    <a:pt x="8445366" y="808725"/>
                    <a:pt x="8502425" y="842962"/>
                  </a:cubicBezTo>
                  <a:cubicBezTo>
                    <a:pt x="8471313" y="846419"/>
                    <a:pt x="8437419" y="849184"/>
                    <a:pt x="8407175" y="857249"/>
                  </a:cubicBezTo>
                  <a:cubicBezTo>
                    <a:pt x="8400315" y="859078"/>
                    <a:pt x="8394475" y="863599"/>
                    <a:pt x="8388125" y="866774"/>
                  </a:cubicBezTo>
                  <a:cubicBezTo>
                    <a:pt x="8397650" y="869949"/>
                    <a:pt x="8407046" y="873541"/>
                    <a:pt x="8416700" y="876299"/>
                  </a:cubicBezTo>
                  <a:cubicBezTo>
                    <a:pt x="8491882" y="897780"/>
                    <a:pt x="8430028" y="877566"/>
                    <a:pt x="8469088" y="890587"/>
                  </a:cubicBezTo>
                  <a:cubicBezTo>
                    <a:pt x="8461150" y="895349"/>
                    <a:pt x="8453702" y="901044"/>
                    <a:pt x="8445275" y="904874"/>
                  </a:cubicBezTo>
                  <a:cubicBezTo>
                    <a:pt x="8431105" y="911315"/>
                    <a:pt x="8413001" y="915324"/>
                    <a:pt x="8397650" y="919162"/>
                  </a:cubicBezTo>
                  <a:cubicBezTo>
                    <a:pt x="8405588" y="927099"/>
                    <a:pt x="8411608" y="937599"/>
                    <a:pt x="8421463" y="942974"/>
                  </a:cubicBezTo>
                  <a:cubicBezTo>
                    <a:pt x="8429940" y="947598"/>
                    <a:pt x="8441072" y="944151"/>
                    <a:pt x="8450038" y="947737"/>
                  </a:cubicBezTo>
                  <a:cubicBezTo>
                    <a:pt x="8457408" y="950685"/>
                    <a:pt x="8462738" y="957262"/>
                    <a:pt x="8469088" y="962024"/>
                  </a:cubicBezTo>
                  <a:cubicBezTo>
                    <a:pt x="8459563" y="966787"/>
                    <a:pt x="8450401" y="972357"/>
                    <a:pt x="8440513" y="976312"/>
                  </a:cubicBezTo>
                  <a:cubicBezTo>
                    <a:pt x="8402067" y="991690"/>
                    <a:pt x="8439015" y="969373"/>
                    <a:pt x="8407175" y="990599"/>
                  </a:cubicBezTo>
                  <a:cubicBezTo>
                    <a:pt x="8416700" y="993774"/>
                    <a:pt x="8426428" y="996395"/>
                    <a:pt x="8435750" y="1000124"/>
                  </a:cubicBezTo>
                  <a:cubicBezTo>
                    <a:pt x="8442342" y="1002761"/>
                    <a:pt x="8448128" y="1007223"/>
                    <a:pt x="8454800" y="1009649"/>
                  </a:cubicBezTo>
                  <a:cubicBezTo>
                    <a:pt x="8465662" y="1013599"/>
                    <a:pt x="8477025" y="1015999"/>
                    <a:pt x="8488138" y="1019174"/>
                  </a:cubicBezTo>
                  <a:cubicBezTo>
                    <a:pt x="8478613" y="1020762"/>
                    <a:pt x="8469032" y="1022043"/>
                    <a:pt x="8459563" y="1023937"/>
                  </a:cubicBezTo>
                  <a:cubicBezTo>
                    <a:pt x="8453145" y="1025221"/>
                    <a:pt x="8446903" y="1027279"/>
                    <a:pt x="8440513" y="1028699"/>
                  </a:cubicBezTo>
                  <a:cubicBezTo>
                    <a:pt x="8432611" y="1030455"/>
                    <a:pt x="8424638" y="1031874"/>
                    <a:pt x="8416700" y="1033462"/>
                  </a:cubicBezTo>
                  <a:cubicBezTo>
                    <a:pt x="8411938" y="1036637"/>
                    <a:pt x="8399853" y="1037868"/>
                    <a:pt x="8402413" y="1042987"/>
                  </a:cubicBezTo>
                  <a:cubicBezTo>
                    <a:pt x="8408354" y="1054868"/>
                    <a:pt x="8469208" y="1079024"/>
                    <a:pt x="8473850" y="1081087"/>
                  </a:cubicBezTo>
                  <a:cubicBezTo>
                    <a:pt x="8464325" y="1085849"/>
                    <a:pt x="8455565" y="1092630"/>
                    <a:pt x="8445275" y="1095374"/>
                  </a:cubicBezTo>
                  <a:cubicBezTo>
                    <a:pt x="8394700" y="1108861"/>
                    <a:pt x="8407911" y="1083647"/>
                    <a:pt x="8397650" y="1114424"/>
                  </a:cubicBezTo>
                  <a:cubicBezTo>
                    <a:pt x="8440777" y="1125207"/>
                    <a:pt x="8388568" y="1109884"/>
                    <a:pt x="8445275" y="1138237"/>
                  </a:cubicBezTo>
                  <a:cubicBezTo>
                    <a:pt x="8451129" y="1141164"/>
                    <a:pt x="8457975" y="1141412"/>
                    <a:pt x="8464325" y="1142999"/>
                  </a:cubicBezTo>
                  <a:cubicBezTo>
                    <a:pt x="8513960" y="1174022"/>
                    <a:pt x="8516703" y="1164590"/>
                    <a:pt x="8464325" y="1171574"/>
                  </a:cubicBezTo>
                  <a:lnTo>
                    <a:pt x="8430988" y="1176337"/>
                  </a:lnTo>
                  <a:cubicBezTo>
                    <a:pt x="8427800" y="1177400"/>
                    <a:pt x="8395968" y="1187260"/>
                    <a:pt x="8397650" y="1190624"/>
                  </a:cubicBezTo>
                  <a:cubicBezTo>
                    <a:pt x="8399824" y="1194973"/>
                    <a:pt x="8467790" y="1228075"/>
                    <a:pt x="8469088" y="1228724"/>
                  </a:cubicBezTo>
                  <a:cubicBezTo>
                    <a:pt x="8441830" y="1255982"/>
                    <a:pt x="8470249" y="1233100"/>
                    <a:pt x="8426225" y="1247774"/>
                  </a:cubicBezTo>
                  <a:cubicBezTo>
                    <a:pt x="8420795" y="1249584"/>
                    <a:pt x="8416908" y="1254459"/>
                    <a:pt x="8411938" y="1257299"/>
                  </a:cubicBezTo>
                  <a:cubicBezTo>
                    <a:pt x="8405774" y="1260821"/>
                    <a:pt x="8399238" y="1263649"/>
                    <a:pt x="8392888" y="1266824"/>
                  </a:cubicBezTo>
                  <a:cubicBezTo>
                    <a:pt x="8407175" y="1274762"/>
                    <a:pt x="8421131" y="1283328"/>
                    <a:pt x="8435750" y="1290637"/>
                  </a:cubicBezTo>
                  <a:cubicBezTo>
                    <a:pt x="8443397" y="1294460"/>
                    <a:pt x="8451751" y="1296690"/>
                    <a:pt x="8459563" y="1300162"/>
                  </a:cubicBezTo>
                  <a:cubicBezTo>
                    <a:pt x="8466051" y="1303045"/>
                    <a:pt x="8472263" y="1306512"/>
                    <a:pt x="8478613" y="1309687"/>
                  </a:cubicBezTo>
                  <a:cubicBezTo>
                    <a:pt x="8470675" y="1312862"/>
                    <a:pt x="8463094" y="1317139"/>
                    <a:pt x="8454800" y="1319212"/>
                  </a:cubicBezTo>
                  <a:lnTo>
                    <a:pt x="8431521" y="1323974"/>
                  </a:lnTo>
                  <a:lnTo>
                    <a:pt x="0" y="13239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837DC8-E78B-709E-63F2-4C6401B7FE30}"/>
                </a:ext>
              </a:extLst>
            </p:cNvPr>
            <p:cNvSpPr/>
            <p:nvPr/>
          </p:nvSpPr>
          <p:spPr bwMode="auto">
            <a:xfrm>
              <a:off x="429981" y="1458989"/>
              <a:ext cx="2294169" cy="145381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BBEFAB-0A98-601F-206E-2E42EB37E55C}"/>
                </a:ext>
              </a:extLst>
            </p:cNvPr>
            <p:cNvSpPr txBox="1"/>
            <p:nvPr/>
          </p:nvSpPr>
          <p:spPr>
            <a:xfrm>
              <a:off x="429980" y="1493399"/>
              <a:ext cx="229416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latin typeface="Bahnschrift SemiBold" panose="020B0502040204020203" pitchFamily="34" charset="0"/>
                </a:rPr>
                <a:t>Examination Related Activities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82517B-9F30-052D-D016-F41C997C4B49}"/>
                </a:ext>
              </a:extLst>
            </p:cNvPr>
            <p:cNvSpPr txBox="1"/>
            <p:nvPr/>
          </p:nvSpPr>
          <p:spPr>
            <a:xfrm>
              <a:off x="2876550" y="1600200"/>
              <a:ext cx="8248650" cy="1125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Bahnschrift" panose="020B0502040204020203" pitchFamily="34" charset="0"/>
                </a:rPr>
                <a:t>For hassle-free conduct of examination in the university following activities are available to be conducted at UMS.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B6507D-B100-2ED0-F859-8FA92514BA40}"/>
              </a:ext>
            </a:extLst>
          </p:cNvPr>
          <p:cNvGrpSpPr/>
          <p:nvPr/>
        </p:nvGrpSpPr>
        <p:grpSpPr>
          <a:xfrm>
            <a:off x="16685612" y="3370400"/>
            <a:ext cx="11007068" cy="3059457"/>
            <a:chOff x="150212" y="3370400"/>
            <a:chExt cx="11007068" cy="30594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12A105-9181-55F7-E070-44EE6447DB58}"/>
                </a:ext>
              </a:extLst>
            </p:cNvPr>
            <p:cNvSpPr txBox="1"/>
            <p:nvPr/>
          </p:nvSpPr>
          <p:spPr>
            <a:xfrm>
              <a:off x="3839245" y="337040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Preparing Question Bank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D137FC-2916-7DF5-7E8D-406D5D2AF49F}"/>
                </a:ext>
              </a:extLst>
            </p:cNvPr>
            <p:cNvSpPr txBox="1"/>
            <p:nvPr/>
          </p:nvSpPr>
          <p:spPr>
            <a:xfrm>
              <a:off x="3839245" y="4203837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Viewing Examination Duties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5D399B-7352-6223-B2AA-FB7AD7E92F6B}"/>
                </a:ext>
              </a:extLst>
            </p:cNvPr>
            <p:cNvSpPr txBox="1"/>
            <p:nvPr/>
          </p:nvSpPr>
          <p:spPr>
            <a:xfrm>
              <a:off x="3871325" y="5037274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Uploading of MTT, ETE, and ETP Marks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BB55FE-86DB-7D41-3E13-F33664337701}"/>
                </a:ext>
              </a:extLst>
            </p:cNvPr>
            <p:cNvSpPr txBox="1"/>
            <p:nvPr/>
          </p:nvSpPr>
          <p:spPr>
            <a:xfrm>
              <a:off x="3839245" y="587071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Performing Result Analysis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AD50FD-0FC4-BC27-894D-00CCA7E2F112}"/>
                </a:ext>
              </a:extLst>
            </p:cNvPr>
            <p:cNvGrpSpPr/>
            <p:nvPr/>
          </p:nvGrpSpPr>
          <p:grpSpPr>
            <a:xfrm>
              <a:off x="429981" y="3823870"/>
              <a:ext cx="2702744" cy="2605987"/>
              <a:chOff x="429981" y="3823870"/>
              <a:chExt cx="2702744" cy="2605987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7756099-D12D-9A1F-F730-D614D8EBC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30942" r="10681" b="4199"/>
              <a:stretch/>
            </p:blipFill>
            <p:spPr>
              <a:xfrm>
                <a:off x="1136502" y="4037215"/>
                <a:ext cx="1996223" cy="2233606"/>
              </a:xfrm>
              <a:prstGeom prst="rect">
                <a:avLst/>
              </a:prstGeom>
            </p:spPr>
          </p:pic>
          <p:pic>
            <p:nvPicPr>
              <p:cNvPr id="55" name="Picture 2" descr="40+ Invigilation Images, HD Pictures and Stock Photos For Free Download -  Lovepik.com">
                <a:extLst>
                  <a:ext uri="{FF2B5EF4-FFF2-40B4-BE49-F238E27FC236}">
                    <a16:creationId xmlns:a16="http://schemas.microsoft.com/office/drawing/2014/main" id="{199E0DA2-6319-DE32-2C7E-973F7DB42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979" r="304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r="67108"/>
              <a:stretch/>
            </p:blipFill>
            <p:spPr bwMode="auto">
              <a:xfrm>
                <a:off x="429981" y="3823870"/>
                <a:ext cx="930618" cy="260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9BD894-9393-9A05-FA69-477B6615F59E}"/>
                </a:ext>
              </a:extLst>
            </p:cNvPr>
            <p:cNvSpPr/>
            <p:nvPr/>
          </p:nvSpPr>
          <p:spPr bwMode="auto">
            <a:xfrm>
              <a:off x="150212" y="3429000"/>
              <a:ext cx="3039993" cy="3000857"/>
            </a:xfrm>
            <a:custGeom>
              <a:avLst/>
              <a:gdLst>
                <a:gd name="connsiteX0" fmla="*/ 3022284 w 3039993"/>
                <a:gd name="connsiteY0" fmla="*/ 0 h 3000857"/>
                <a:gd name="connsiteX1" fmla="*/ 3039993 w 3039993"/>
                <a:gd name="connsiteY1" fmla="*/ 0 h 3000857"/>
                <a:gd name="connsiteX2" fmla="*/ 3039993 w 3039993"/>
                <a:gd name="connsiteY2" fmla="*/ 3000857 h 3000857"/>
                <a:gd name="connsiteX3" fmla="*/ 0 w 3039993"/>
                <a:gd name="connsiteY3" fmla="*/ 3000857 h 3000857"/>
                <a:gd name="connsiteX4" fmla="*/ 70812 w 3039993"/>
                <a:gd name="connsiteY4" fmla="*/ 2930547 h 3000857"/>
                <a:gd name="connsiteX5" fmla="*/ 2969683 w 3039993"/>
                <a:gd name="connsiteY5" fmla="*/ 2930547 h 3000857"/>
                <a:gd name="connsiteX6" fmla="*/ 2969683 w 3039993"/>
                <a:gd name="connsiteY6" fmla="*/ 70310 h 3000857"/>
                <a:gd name="connsiteX7" fmla="*/ 2951472 w 3039993"/>
                <a:gd name="connsiteY7" fmla="*/ 70310 h 300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9993" h="3000857">
                  <a:moveTo>
                    <a:pt x="3022284" y="0"/>
                  </a:moveTo>
                  <a:lnTo>
                    <a:pt x="3039993" y="0"/>
                  </a:lnTo>
                  <a:lnTo>
                    <a:pt x="3039993" y="3000857"/>
                  </a:lnTo>
                  <a:lnTo>
                    <a:pt x="0" y="3000857"/>
                  </a:lnTo>
                  <a:lnTo>
                    <a:pt x="70812" y="2930547"/>
                  </a:lnTo>
                  <a:lnTo>
                    <a:pt x="2969683" y="2930547"/>
                  </a:lnTo>
                  <a:lnTo>
                    <a:pt x="2969683" y="70310"/>
                  </a:lnTo>
                  <a:lnTo>
                    <a:pt x="2951472" y="703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7241C7D-ACBA-6891-3EF3-30478580E63F}"/>
                </a:ext>
              </a:extLst>
            </p:cNvPr>
            <p:cNvCxnSpPr>
              <a:stCxn id="44" idx="1"/>
            </p:cNvCxnSpPr>
            <p:nvPr/>
          </p:nvCxnSpPr>
          <p:spPr>
            <a:xfrm flipH="1" flipV="1">
              <a:off x="3190205" y="3600450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5B4F69-1DF6-E151-79B5-0A6D83E4FD61}"/>
                </a:ext>
              </a:extLst>
            </p:cNvPr>
            <p:cNvCxnSpPr/>
            <p:nvPr/>
          </p:nvCxnSpPr>
          <p:spPr>
            <a:xfrm flipH="1" flipV="1">
              <a:off x="3190205" y="443427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16C27F-CB81-F9E1-EFA4-46760068C87C}"/>
                </a:ext>
              </a:extLst>
            </p:cNvPr>
            <p:cNvCxnSpPr/>
            <p:nvPr/>
          </p:nvCxnSpPr>
          <p:spPr>
            <a:xfrm flipH="1" flipV="1">
              <a:off x="3180845" y="527051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D7FC8A-C5A4-BEE0-FCCA-1F439743E271}"/>
                </a:ext>
              </a:extLst>
            </p:cNvPr>
            <p:cNvCxnSpPr/>
            <p:nvPr/>
          </p:nvCxnSpPr>
          <p:spPr>
            <a:xfrm flipH="1" flipV="1">
              <a:off x="3190205" y="6105558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!!Rectangle 959">
            <a:extLst>
              <a:ext uri="{FF2B5EF4-FFF2-40B4-BE49-F238E27FC236}">
                <a16:creationId xmlns:a16="http://schemas.microsoft.com/office/drawing/2014/main" id="{65A49BB4-EF8B-F5B2-E7E3-A8A67618EBD3}"/>
              </a:ext>
            </a:extLst>
          </p:cNvPr>
          <p:cNvSpPr/>
          <p:nvPr/>
        </p:nvSpPr>
        <p:spPr bwMode="auto">
          <a:xfrm>
            <a:off x="12192000" y="1325562"/>
            <a:ext cx="13684120" cy="553243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Academics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6E4DB4-F20D-8407-0318-12129DCC346B}"/>
              </a:ext>
            </a:extLst>
          </p:cNvPr>
          <p:cNvGrpSpPr/>
          <p:nvPr/>
        </p:nvGrpSpPr>
        <p:grpSpPr>
          <a:xfrm>
            <a:off x="429981" y="1561991"/>
            <a:ext cx="10695221" cy="1453816"/>
            <a:chOff x="429980" y="1458989"/>
            <a:chExt cx="10695221" cy="14538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D024D5-BD1B-EAB8-B0F8-BD81B22E6D5B}"/>
                </a:ext>
              </a:extLst>
            </p:cNvPr>
            <p:cNvSpPr/>
            <p:nvPr/>
          </p:nvSpPr>
          <p:spPr bwMode="auto">
            <a:xfrm>
              <a:off x="2724149" y="1538455"/>
              <a:ext cx="8401052" cy="1323974"/>
            </a:xfrm>
            <a:custGeom>
              <a:avLst/>
              <a:gdLst>
                <a:gd name="connsiteX0" fmla="*/ 8526237 w 8526237"/>
                <a:gd name="connsiteY0" fmla="*/ 600295 h 1323974"/>
                <a:gd name="connsiteX1" fmla="*/ 8526237 w 8526237"/>
                <a:gd name="connsiteY1" fmla="*/ 848029 h 1323974"/>
                <a:gd name="connsiteX2" fmla="*/ 8526198 w 8526237"/>
                <a:gd name="connsiteY2" fmla="*/ 847727 h 1323974"/>
                <a:gd name="connsiteX3" fmla="*/ 8521475 w 8526237"/>
                <a:gd name="connsiteY3" fmla="*/ 719137 h 1323974"/>
                <a:gd name="connsiteX4" fmla="*/ 8526156 w 8526237"/>
                <a:gd name="connsiteY4" fmla="*/ 600946 h 1323974"/>
                <a:gd name="connsiteX5" fmla="*/ 0 w 8526237"/>
                <a:gd name="connsiteY5" fmla="*/ 0 h 1323974"/>
                <a:gd name="connsiteX6" fmla="*/ 8430991 w 8526237"/>
                <a:gd name="connsiteY6" fmla="*/ 0 h 1323974"/>
                <a:gd name="connsiteX7" fmla="*/ 8453961 w 8526237"/>
                <a:gd name="connsiteY7" fmla="*/ 7454 h 1323974"/>
                <a:gd name="connsiteX8" fmla="*/ 8473850 w 8526237"/>
                <a:gd name="connsiteY8" fmla="*/ 19049 h 1323974"/>
                <a:gd name="connsiteX9" fmla="*/ 8459563 w 8526237"/>
                <a:gd name="connsiteY9" fmla="*/ 33337 h 1323974"/>
                <a:gd name="connsiteX10" fmla="*/ 8430988 w 8526237"/>
                <a:gd name="connsiteY10" fmla="*/ 38099 h 1323974"/>
                <a:gd name="connsiteX11" fmla="*/ 8416700 w 8526237"/>
                <a:gd name="connsiteY11" fmla="*/ 42862 h 1323974"/>
                <a:gd name="connsiteX12" fmla="*/ 8430988 w 8526237"/>
                <a:gd name="connsiteY12" fmla="*/ 52387 h 1323974"/>
                <a:gd name="connsiteX13" fmla="*/ 8464325 w 8526237"/>
                <a:gd name="connsiteY13" fmla="*/ 71437 h 1323974"/>
                <a:gd name="connsiteX14" fmla="*/ 8469088 w 8526237"/>
                <a:gd name="connsiteY14" fmla="*/ 85724 h 1323974"/>
                <a:gd name="connsiteX15" fmla="*/ 8430988 w 8526237"/>
                <a:gd name="connsiteY15" fmla="*/ 109537 h 1323974"/>
                <a:gd name="connsiteX16" fmla="*/ 8440513 w 8526237"/>
                <a:gd name="connsiteY16" fmla="*/ 123824 h 1323974"/>
                <a:gd name="connsiteX17" fmla="*/ 8454800 w 8526237"/>
                <a:gd name="connsiteY17" fmla="*/ 133349 h 1323974"/>
                <a:gd name="connsiteX18" fmla="*/ 8469088 w 8526237"/>
                <a:gd name="connsiteY18" fmla="*/ 147637 h 1323974"/>
                <a:gd name="connsiteX19" fmla="*/ 8473850 w 8526237"/>
                <a:gd name="connsiteY19" fmla="*/ 161924 h 1323974"/>
                <a:gd name="connsiteX20" fmla="*/ 8454800 w 8526237"/>
                <a:gd name="connsiteY20" fmla="*/ 166687 h 1323974"/>
                <a:gd name="connsiteX21" fmla="*/ 8426225 w 8526237"/>
                <a:gd name="connsiteY21" fmla="*/ 176212 h 1323974"/>
                <a:gd name="connsiteX22" fmla="*/ 8469088 w 8526237"/>
                <a:gd name="connsiteY22" fmla="*/ 195262 h 1323974"/>
                <a:gd name="connsiteX23" fmla="*/ 8454800 w 8526237"/>
                <a:gd name="connsiteY23" fmla="*/ 209549 h 1323974"/>
                <a:gd name="connsiteX24" fmla="*/ 8426225 w 8526237"/>
                <a:gd name="connsiteY24" fmla="*/ 219074 h 1323974"/>
                <a:gd name="connsiteX25" fmla="*/ 8440513 w 8526237"/>
                <a:gd name="connsiteY25" fmla="*/ 223837 h 1323974"/>
                <a:gd name="connsiteX26" fmla="*/ 8454800 w 8526237"/>
                <a:gd name="connsiteY26" fmla="*/ 233362 h 1323974"/>
                <a:gd name="connsiteX27" fmla="*/ 8473850 w 8526237"/>
                <a:gd name="connsiteY27" fmla="*/ 242887 h 1323974"/>
                <a:gd name="connsiteX28" fmla="*/ 8483375 w 8526237"/>
                <a:gd name="connsiteY28" fmla="*/ 257174 h 1323974"/>
                <a:gd name="connsiteX29" fmla="*/ 8469088 w 8526237"/>
                <a:gd name="connsiteY29" fmla="*/ 261937 h 1323974"/>
                <a:gd name="connsiteX30" fmla="*/ 8421463 w 8526237"/>
                <a:gd name="connsiteY30" fmla="*/ 271462 h 1323974"/>
                <a:gd name="connsiteX31" fmla="*/ 8454800 w 8526237"/>
                <a:gd name="connsiteY31" fmla="*/ 290512 h 1323974"/>
                <a:gd name="connsiteX32" fmla="*/ 8473850 w 8526237"/>
                <a:gd name="connsiteY32" fmla="*/ 300037 h 1323974"/>
                <a:gd name="connsiteX33" fmla="*/ 8435750 w 8526237"/>
                <a:gd name="connsiteY33" fmla="*/ 319087 h 1323974"/>
                <a:gd name="connsiteX34" fmla="*/ 8416700 w 8526237"/>
                <a:gd name="connsiteY34" fmla="*/ 323849 h 1323974"/>
                <a:gd name="connsiteX35" fmla="*/ 8421463 w 8526237"/>
                <a:gd name="connsiteY35" fmla="*/ 338137 h 1323974"/>
                <a:gd name="connsiteX36" fmla="*/ 8440513 w 8526237"/>
                <a:gd name="connsiteY36" fmla="*/ 342899 h 1323974"/>
                <a:gd name="connsiteX37" fmla="*/ 8464325 w 8526237"/>
                <a:gd name="connsiteY37" fmla="*/ 357187 h 1323974"/>
                <a:gd name="connsiteX38" fmla="*/ 8473850 w 8526237"/>
                <a:gd name="connsiteY38" fmla="*/ 371474 h 1323974"/>
                <a:gd name="connsiteX39" fmla="*/ 8430988 w 8526237"/>
                <a:gd name="connsiteY39" fmla="*/ 385762 h 1323974"/>
                <a:gd name="connsiteX40" fmla="*/ 8464325 w 8526237"/>
                <a:gd name="connsiteY40" fmla="*/ 419099 h 1323974"/>
                <a:gd name="connsiteX41" fmla="*/ 8445275 w 8526237"/>
                <a:gd name="connsiteY41" fmla="*/ 423862 h 1323974"/>
                <a:gd name="connsiteX42" fmla="*/ 8426225 w 8526237"/>
                <a:gd name="connsiteY42" fmla="*/ 433387 h 1323974"/>
                <a:gd name="connsiteX43" fmla="*/ 8450038 w 8526237"/>
                <a:gd name="connsiteY43" fmla="*/ 447674 h 1323974"/>
                <a:gd name="connsiteX44" fmla="*/ 8464325 w 8526237"/>
                <a:gd name="connsiteY44" fmla="*/ 457199 h 1323974"/>
                <a:gd name="connsiteX45" fmla="*/ 8426225 w 8526237"/>
                <a:gd name="connsiteY45" fmla="*/ 485774 h 1323974"/>
                <a:gd name="connsiteX46" fmla="*/ 8430988 w 8526237"/>
                <a:gd name="connsiteY46" fmla="*/ 504824 h 1323974"/>
                <a:gd name="connsiteX47" fmla="*/ 8469088 w 8526237"/>
                <a:gd name="connsiteY47" fmla="*/ 523874 h 1323974"/>
                <a:gd name="connsiteX48" fmla="*/ 8488138 w 8526237"/>
                <a:gd name="connsiteY48" fmla="*/ 538162 h 1323974"/>
                <a:gd name="connsiteX49" fmla="*/ 8445275 w 8526237"/>
                <a:gd name="connsiteY49" fmla="*/ 552449 h 1323974"/>
                <a:gd name="connsiteX50" fmla="*/ 8426225 w 8526237"/>
                <a:gd name="connsiteY50" fmla="*/ 561974 h 1323974"/>
                <a:gd name="connsiteX51" fmla="*/ 8407175 w 8526237"/>
                <a:gd name="connsiteY51" fmla="*/ 566737 h 1323974"/>
                <a:gd name="connsiteX52" fmla="*/ 8440513 w 8526237"/>
                <a:gd name="connsiteY52" fmla="*/ 581024 h 1323974"/>
                <a:gd name="connsiteX53" fmla="*/ 8469088 w 8526237"/>
                <a:gd name="connsiteY53" fmla="*/ 595312 h 1323974"/>
                <a:gd name="connsiteX54" fmla="*/ 8464325 w 8526237"/>
                <a:gd name="connsiteY54" fmla="*/ 609599 h 1323974"/>
                <a:gd name="connsiteX55" fmla="*/ 8435750 w 8526237"/>
                <a:gd name="connsiteY55" fmla="*/ 633412 h 1323974"/>
                <a:gd name="connsiteX56" fmla="*/ 8411938 w 8526237"/>
                <a:gd name="connsiteY56" fmla="*/ 638174 h 1323974"/>
                <a:gd name="connsiteX57" fmla="*/ 8426225 w 8526237"/>
                <a:gd name="connsiteY57" fmla="*/ 647699 h 1323974"/>
                <a:gd name="connsiteX58" fmla="*/ 8445275 w 8526237"/>
                <a:gd name="connsiteY58" fmla="*/ 661987 h 1323974"/>
                <a:gd name="connsiteX59" fmla="*/ 8478613 w 8526237"/>
                <a:gd name="connsiteY59" fmla="*/ 676274 h 1323974"/>
                <a:gd name="connsiteX60" fmla="*/ 8464325 w 8526237"/>
                <a:gd name="connsiteY60" fmla="*/ 685799 h 1323974"/>
                <a:gd name="connsiteX61" fmla="*/ 8407175 w 8526237"/>
                <a:gd name="connsiteY61" fmla="*/ 695324 h 1323974"/>
                <a:gd name="connsiteX62" fmla="*/ 8445275 w 8526237"/>
                <a:gd name="connsiteY62" fmla="*/ 723899 h 1323974"/>
                <a:gd name="connsiteX63" fmla="*/ 8483375 w 8526237"/>
                <a:gd name="connsiteY63" fmla="*/ 747712 h 1323974"/>
                <a:gd name="connsiteX64" fmla="*/ 8435750 w 8526237"/>
                <a:gd name="connsiteY64" fmla="*/ 761999 h 1323974"/>
                <a:gd name="connsiteX65" fmla="*/ 8416700 w 8526237"/>
                <a:gd name="connsiteY65" fmla="*/ 766762 h 1323974"/>
                <a:gd name="connsiteX66" fmla="*/ 8383363 w 8526237"/>
                <a:gd name="connsiteY66" fmla="*/ 785812 h 1323974"/>
                <a:gd name="connsiteX67" fmla="*/ 8445275 w 8526237"/>
                <a:gd name="connsiteY67" fmla="*/ 814387 h 1323974"/>
                <a:gd name="connsiteX68" fmla="*/ 8502425 w 8526237"/>
                <a:gd name="connsiteY68" fmla="*/ 842962 h 1323974"/>
                <a:gd name="connsiteX69" fmla="*/ 8407175 w 8526237"/>
                <a:gd name="connsiteY69" fmla="*/ 857249 h 1323974"/>
                <a:gd name="connsiteX70" fmla="*/ 8388125 w 8526237"/>
                <a:gd name="connsiteY70" fmla="*/ 866774 h 1323974"/>
                <a:gd name="connsiteX71" fmla="*/ 8416700 w 8526237"/>
                <a:gd name="connsiteY71" fmla="*/ 876299 h 1323974"/>
                <a:gd name="connsiteX72" fmla="*/ 8469088 w 8526237"/>
                <a:gd name="connsiteY72" fmla="*/ 890587 h 1323974"/>
                <a:gd name="connsiteX73" fmla="*/ 8445275 w 8526237"/>
                <a:gd name="connsiteY73" fmla="*/ 904874 h 1323974"/>
                <a:gd name="connsiteX74" fmla="*/ 8397650 w 8526237"/>
                <a:gd name="connsiteY74" fmla="*/ 919162 h 1323974"/>
                <a:gd name="connsiteX75" fmla="*/ 8421463 w 8526237"/>
                <a:gd name="connsiteY75" fmla="*/ 942974 h 1323974"/>
                <a:gd name="connsiteX76" fmla="*/ 8450038 w 8526237"/>
                <a:gd name="connsiteY76" fmla="*/ 947737 h 1323974"/>
                <a:gd name="connsiteX77" fmla="*/ 8469088 w 8526237"/>
                <a:gd name="connsiteY77" fmla="*/ 962024 h 1323974"/>
                <a:gd name="connsiteX78" fmla="*/ 8440513 w 8526237"/>
                <a:gd name="connsiteY78" fmla="*/ 976312 h 1323974"/>
                <a:gd name="connsiteX79" fmla="*/ 8407175 w 8526237"/>
                <a:gd name="connsiteY79" fmla="*/ 990599 h 1323974"/>
                <a:gd name="connsiteX80" fmla="*/ 8435750 w 8526237"/>
                <a:gd name="connsiteY80" fmla="*/ 1000124 h 1323974"/>
                <a:gd name="connsiteX81" fmla="*/ 8454800 w 8526237"/>
                <a:gd name="connsiteY81" fmla="*/ 1009649 h 1323974"/>
                <a:gd name="connsiteX82" fmla="*/ 8488138 w 8526237"/>
                <a:gd name="connsiteY82" fmla="*/ 1019174 h 1323974"/>
                <a:gd name="connsiteX83" fmla="*/ 8459563 w 8526237"/>
                <a:gd name="connsiteY83" fmla="*/ 1023937 h 1323974"/>
                <a:gd name="connsiteX84" fmla="*/ 8440513 w 8526237"/>
                <a:gd name="connsiteY84" fmla="*/ 1028699 h 1323974"/>
                <a:gd name="connsiteX85" fmla="*/ 8416700 w 8526237"/>
                <a:gd name="connsiteY85" fmla="*/ 1033462 h 1323974"/>
                <a:gd name="connsiteX86" fmla="*/ 8402413 w 8526237"/>
                <a:gd name="connsiteY86" fmla="*/ 1042987 h 1323974"/>
                <a:gd name="connsiteX87" fmla="*/ 8473850 w 8526237"/>
                <a:gd name="connsiteY87" fmla="*/ 1081087 h 1323974"/>
                <a:gd name="connsiteX88" fmla="*/ 8445275 w 8526237"/>
                <a:gd name="connsiteY88" fmla="*/ 1095374 h 1323974"/>
                <a:gd name="connsiteX89" fmla="*/ 8397650 w 8526237"/>
                <a:gd name="connsiteY89" fmla="*/ 1114424 h 1323974"/>
                <a:gd name="connsiteX90" fmla="*/ 8445275 w 8526237"/>
                <a:gd name="connsiteY90" fmla="*/ 1138237 h 1323974"/>
                <a:gd name="connsiteX91" fmla="*/ 8464325 w 8526237"/>
                <a:gd name="connsiteY91" fmla="*/ 1142999 h 1323974"/>
                <a:gd name="connsiteX92" fmla="*/ 8464325 w 8526237"/>
                <a:gd name="connsiteY92" fmla="*/ 1171574 h 1323974"/>
                <a:gd name="connsiteX93" fmla="*/ 8430988 w 8526237"/>
                <a:gd name="connsiteY93" fmla="*/ 1176337 h 1323974"/>
                <a:gd name="connsiteX94" fmla="*/ 8397650 w 8526237"/>
                <a:gd name="connsiteY94" fmla="*/ 1190624 h 1323974"/>
                <a:gd name="connsiteX95" fmla="*/ 8469088 w 8526237"/>
                <a:gd name="connsiteY95" fmla="*/ 1228724 h 1323974"/>
                <a:gd name="connsiteX96" fmla="*/ 8426225 w 8526237"/>
                <a:gd name="connsiteY96" fmla="*/ 1247774 h 1323974"/>
                <a:gd name="connsiteX97" fmla="*/ 8411938 w 8526237"/>
                <a:gd name="connsiteY97" fmla="*/ 1257299 h 1323974"/>
                <a:gd name="connsiteX98" fmla="*/ 8392888 w 8526237"/>
                <a:gd name="connsiteY98" fmla="*/ 1266824 h 1323974"/>
                <a:gd name="connsiteX99" fmla="*/ 8435750 w 8526237"/>
                <a:gd name="connsiteY99" fmla="*/ 1290637 h 1323974"/>
                <a:gd name="connsiteX100" fmla="*/ 8459563 w 8526237"/>
                <a:gd name="connsiteY100" fmla="*/ 1300162 h 1323974"/>
                <a:gd name="connsiteX101" fmla="*/ 8478613 w 8526237"/>
                <a:gd name="connsiteY101" fmla="*/ 1309687 h 1323974"/>
                <a:gd name="connsiteX102" fmla="*/ 8454800 w 8526237"/>
                <a:gd name="connsiteY102" fmla="*/ 1319212 h 1323974"/>
                <a:gd name="connsiteX103" fmla="*/ 8431521 w 8526237"/>
                <a:gd name="connsiteY103" fmla="*/ 1323974 h 1323974"/>
                <a:gd name="connsiteX104" fmla="*/ 0 w 8526237"/>
                <a:gd name="connsiteY104" fmla="*/ 1323974 h 13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8526237" h="1323974">
                  <a:moveTo>
                    <a:pt x="8526237" y="600295"/>
                  </a:moveTo>
                  <a:lnTo>
                    <a:pt x="8526237" y="848029"/>
                  </a:lnTo>
                  <a:lnTo>
                    <a:pt x="8526198" y="847727"/>
                  </a:lnTo>
                  <a:cubicBezTo>
                    <a:pt x="8525773" y="848538"/>
                    <a:pt x="8527254" y="875157"/>
                    <a:pt x="8521475" y="719137"/>
                  </a:cubicBezTo>
                  <a:cubicBezTo>
                    <a:pt x="8523790" y="661268"/>
                    <a:pt x="8522938" y="635486"/>
                    <a:pt x="8526156" y="600946"/>
                  </a:cubicBezTo>
                  <a:close/>
                  <a:moveTo>
                    <a:pt x="0" y="0"/>
                  </a:moveTo>
                  <a:lnTo>
                    <a:pt x="8430991" y="0"/>
                  </a:lnTo>
                  <a:lnTo>
                    <a:pt x="8453961" y="7454"/>
                  </a:lnTo>
                  <a:cubicBezTo>
                    <a:pt x="8461619" y="9939"/>
                    <a:pt x="8468762" y="13114"/>
                    <a:pt x="8473850" y="19049"/>
                  </a:cubicBezTo>
                  <a:cubicBezTo>
                    <a:pt x="8478233" y="24163"/>
                    <a:pt x="8465718" y="30602"/>
                    <a:pt x="8459563" y="33337"/>
                  </a:cubicBezTo>
                  <a:cubicBezTo>
                    <a:pt x="8450739" y="37259"/>
                    <a:pt x="8440513" y="36512"/>
                    <a:pt x="8430988" y="38099"/>
                  </a:cubicBezTo>
                  <a:cubicBezTo>
                    <a:pt x="8426225" y="39687"/>
                    <a:pt x="8416700" y="37842"/>
                    <a:pt x="8416700" y="42862"/>
                  </a:cubicBezTo>
                  <a:cubicBezTo>
                    <a:pt x="8416700" y="48586"/>
                    <a:pt x="8426330" y="49060"/>
                    <a:pt x="8430988" y="52387"/>
                  </a:cubicBezTo>
                  <a:cubicBezTo>
                    <a:pt x="8456217" y="70407"/>
                    <a:pt x="8441140" y="63708"/>
                    <a:pt x="8464325" y="71437"/>
                  </a:cubicBezTo>
                  <a:cubicBezTo>
                    <a:pt x="8465913" y="76199"/>
                    <a:pt x="8469798" y="80754"/>
                    <a:pt x="8469088" y="85724"/>
                  </a:cubicBezTo>
                  <a:cubicBezTo>
                    <a:pt x="8465374" y="111722"/>
                    <a:pt x="8452788" y="105903"/>
                    <a:pt x="8430988" y="109537"/>
                  </a:cubicBezTo>
                  <a:cubicBezTo>
                    <a:pt x="8434163" y="114299"/>
                    <a:pt x="8436466" y="119777"/>
                    <a:pt x="8440513" y="123824"/>
                  </a:cubicBezTo>
                  <a:cubicBezTo>
                    <a:pt x="8444560" y="127871"/>
                    <a:pt x="8450403" y="129685"/>
                    <a:pt x="8454800" y="133349"/>
                  </a:cubicBezTo>
                  <a:cubicBezTo>
                    <a:pt x="8459974" y="137661"/>
                    <a:pt x="8464325" y="142874"/>
                    <a:pt x="8469088" y="147637"/>
                  </a:cubicBezTo>
                  <a:cubicBezTo>
                    <a:pt x="8470675" y="152399"/>
                    <a:pt x="8476862" y="157908"/>
                    <a:pt x="8473850" y="161924"/>
                  </a:cubicBezTo>
                  <a:cubicBezTo>
                    <a:pt x="8469923" y="167160"/>
                    <a:pt x="8461069" y="164806"/>
                    <a:pt x="8454800" y="166687"/>
                  </a:cubicBezTo>
                  <a:cubicBezTo>
                    <a:pt x="8445183" y="169572"/>
                    <a:pt x="8435750" y="173037"/>
                    <a:pt x="8426225" y="176212"/>
                  </a:cubicBezTo>
                  <a:cubicBezTo>
                    <a:pt x="8460230" y="187547"/>
                    <a:pt x="8446446" y="180168"/>
                    <a:pt x="8469088" y="195262"/>
                  </a:cubicBezTo>
                  <a:cubicBezTo>
                    <a:pt x="8464325" y="200024"/>
                    <a:pt x="8460688" y="206278"/>
                    <a:pt x="8454800" y="209549"/>
                  </a:cubicBezTo>
                  <a:cubicBezTo>
                    <a:pt x="8446023" y="214425"/>
                    <a:pt x="8433324" y="211974"/>
                    <a:pt x="8426225" y="219074"/>
                  </a:cubicBezTo>
                  <a:cubicBezTo>
                    <a:pt x="8422675" y="222624"/>
                    <a:pt x="8436023" y="221592"/>
                    <a:pt x="8440513" y="223837"/>
                  </a:cubicBezTo>
                  <a:cubicBezTo>
                    <a:pt x="8445632" y="226397"/>
                    <a:pt x="8449830" y="230522"/>
                    <a:pt x="8454800" y="233362"/>
                  </a:cubicBezTo>
                  <a:cubicBezTo>
                    <a:pt x="8460964" y="236884"/>
                    <a:pt x="8467500" y="239712"/>
                    <a:pt x="8473850" y="242887"/>
                  </a:cubicBezTo>
                  <a:cubicBezTo>
                    <a:pt x="8477025" y="247649"/>
                    <a:pt x="8484763" y="251621"/>
                    <a:pt x="8483375" y="257174"/>
                  </a:cubicBezTo>
                  <a:cubicBezTo>
                    <a:pt x="8482158" y="262044"/>
                    <a:pt x="8473979" y="260808"/>
                    <a:pt x="8469088" y="261937"/>
                  </a:cubicBezTo>
                  <a:cubicBezTo>
                    <a:pt x="8453313" y="265577"/>
                    <a:pt x="8421463" y="271462"/>
                    <a:pt x="8421463" y="271462"/>
                  </a:cubicBezTo>
                  <a:cubicBezTo>
                    <a:pt x="8479031" y="300246"/>
                    <a:pt x="8407680" y="263586"/>
                    <a:pt x="8454800" y="290512"/>
                  </a:cubicBezTo>
                  <a:cubicBezTo>
                    <a:pt x="8460964" y="294034"/>
                    <a:pt x="8467500" y="296862"/>
                    <a:pt x="8473850" y="300037"/>
                  </a:cubicBezTo>
                  <a:cubicBezTo>
                    <a:pt x="8461150" y="306387"/>
                    <a:pt x="8448857" y="313626"/>
                    <a:pt x="8435750" y="319087"/>
                  </a:cubicBezTo>
                  <a:cubicBezTo>
                    <a:pt x="8429708" y="321604"/>
                    <a:pt x="8420627" y="318613"/>
                    <a:pt x="8416700" y="323849"/>
                  </a:cubicBezTo>
                  <a:cubicBezTo>
                    <a:pt x="8413688" y="327865"/>
                    <a:pt x="8417543" y="335001"/>
                    <a:pt x="8421463" y="338137"/>
                  </a:cubicBezTo>
                  <a:cubicBezTo>
                    <a:pt x="8426574" y="342226"/>
                    <a:pt x="8434163" y="341312"/>
                    <a:pt x="8440513" y="342899"/>
                  </a:cubicBezTo>
                  <a:cubicBezTo>
                    <a:pt x="8448450" y="347662"/>
                    <a:pt x="8457297" y="351163"/>
                    <a:pt x="8464325" y="357187"/>
                  </a:cubicBezTo>
                  <a:cubicBezTo>
                    <a:pt x="8468671" y="360912"/>
                    <a:pt x="8478196" y="367749"/>
                    <a:pt x="8473850" y="371474"/>
                  </a:cubicBezTo>
                  <a:cubicBezTo>
                    <a:pt x="8462415" y="381275"/>
                    <a:pt x="8430988" y="385762"/>
                    <a:pt x="8430988" y="385762"/>
                  </a:cubicBezTo>
                  <a:cubicBezTo>
                    <a:pt x="8460634" y="400585"/>
                    <a:pt x="8500830" y="403454"/>
                    <a:pt x="8464325" y="419099"/>
                  </a:cubicBezTo>
                  <a:cubicBezTo>
                    <a:pt x="8458309" y="421677"/>
                    <a:pt x="8451404" y="421564"/>
                    <a:pt x="8445275" y="423862"/>
                  </a:cubicBezTo>
                  <a:cubicBezTo>
                    <a:pt x="8438628" y="426355"/>
                    <a:pt x="8432575" y="430212"/>
                    <a:pt x="8426225" y="433387"/>
                  </a:cubicBezTo>
                  <a:cubicBezTo>
                    <a:pt x="8434163" y="438149"/>
                    <a:pt x="8442188" y="442768"/>
                    <a:pt x="8450038" y="447674"/>
                  </a:cubicBezTo>
                  <a:cubicBezTo>
                    <a:pt x="8454892" y="450707"/>
                    <a:pt x="8466135" y="451769"/>
                    <a:pt x="8464325" y="457199"/>
                  </a:cubicBezTo>
                  <a:cubicBezTo>
                    <a:pt x="8462708" y="462049"/>
                    <a:pt x="8433955" y="480621"/>
                    <a:pt x="8426225" y="485774"/>
                  </a:cubicBezTo>
                  <a:cubicBezTo>
                    <a:pt x="8427813" y="492124"/>
                    <a:pt x="8426096" y="500475"/>
                    <a:pt x="8430988" y="504824"/>
                  </a:cubicBezTo>
                  <a:cubicBezTo>
                    <a:pt x="8441601" y="514257"/>
                    <a:pt x="8457729" y="515354"/>
                    <a:pt x="8469088" y="523874"/>
                  </a:cubicBezTo>
                  <a:lnTo>
                    <a:pt x="8488138" y="538162"/>
                  </a:lnTo>
                  <a:cubicBezTo>
                    <a:pt x="8440256" y="562103"/>
                    <a:pt x="8500669" y="533985"/>
                    <a:pt x="8445275" y="552449"/>
                  </a:cubicBezTo>
                  <a:cubicBezTo>
                    <a:pt x="8438540" y="554694"/>
                    <a:pt x="8432872" y="559481"/>
                    <a:pt x="8426225" y="561974"/>
                  </a:cubicBezTo>
                  <a:cubicBezTo>
                    <a:pt x="8420096" y="564272"/>
                    <a:pt x="8413525" y="565149"/>
                    <a:pt x="8407175" y="566737"/>
                  </a:cubicBezTo>
                  <a:cubicBezTo>
                    <a:pt x="8418288" y="571499"/>
                    <a:pt x="8429699" y="575617"/>
                    <a:pt x="8440513" y="581024"/>
                  </a:cubicBezTo>
                  <a:cubicBezTo>
                    <a:pt x="8477449" y="599491"/>
                    <a:pt x="8433168" y="583338"/>
                    <a:pt x="8469088" y="595312"/>
                  </a:cubicBezTo>
                  <a:cubicBezTo>
                    <a:pt x="8467500" y="600074"/>
                    <a:pt x="8468582" y="606938"/>
                    <a:pt x="8464325" y="609599"/>
                  </a:cubicBezTo>
                  <a:cubicBezTo>
                    <a:pt x="8429732" y="631219"/>
                    <a:pt x="8425782" y="603505"/>
                    <a:pt x="8435750" y="633412"/>
                  </a:cubicBezTo>
                  <a:cubicBezTo>
                    <a:pt x="8427813" y="634999"/>
                    <a:pt x="8416428" y="631439"/>
                    <a:pt x="8411938" y="638174"/>
                  </a:cubicBezTo>
                  <a:cubicBezTo>
                    <a:pt x="8408763" y="642936"/>
                    <a:pt x="8421568" y="644372"/>
                    <a:pt x="8426225" y="647699"/>
                  </a:cubicBezTo>
                  <a:cubicBezTo>
                    <a:pt x="8432684" y="652313"/>
                    <a:pt x="8438544" y="657780"/>
                    <a:pt x="8445275" y="661987"/>
                  </a:cubicBezTo>
                  <a:cubicBezTo>
                    <a:pt x="8458728" y="670395"/>
                    <a:pt x="8464723" y="671645"/>
                    <a:pt x="8478613" y="676274"/>
                  </a:cubicBezTo>
                  <a:cubicBezTo>
                    <a:pt x="8473850" y="679449"/>
                    <a:pt x="8469586" y="683544"/>
                    <a:pt x="8464325" y="685799"/>
                  </a:cubicBezTo>
                  <a:cubicBezTo>
                    <a:pt x="8451365" y="691353"/>
                    <a:pt x="8415583" y="694273"/>
                    <a:pt x="8407175" y="695324"/>
                  </a:cubicBezTo>
                  <a:cubicBezTo>
                    <a:pt x="8423470" y="719767"/>
                    <a:pt x="8409975" y="704645"/>
                    <a:pt x="8445275" y="723899"/>
                  </a:cubicBezTo>
                  <a:cubicBezTo>
                    <a:pt x="8461071" y="732515"/>
                    <a:pt x="8469377" y="738380"/>
                    <a:pt x="8483375" y="747712"/>
                  </a:cubicBezTo>
                  <a:cubicBezTo>
                    <a:pt x="8436355" y="757115"/>
                    <a:pt x="8482736" y="746337"/>
                    <a:pt x="8435750" y="761999"/>
                  </a:cubicBezTo>
                  <a:cubicBezTo>
                    <a:pt x="8429540" y="764069"/>
                    <a:pt x="8422829" y="764464"/>
                    <a:pt x="8416700" y="766762"/>
                  </a:cubicBezTo>
                  <a:cubicBezTo>
                    <a:pt x="8402887" y="771942"/>
                    <a:pt x="8395207" y="777916"/>
                    <a:pt x="8383363" y="785812"/>
                  </a:cubicBezTo>
                  <a:cubicBezTo>
                    <a:pt x="8438223" y="804099"/>
                    <a:pt x="8385193" y="784346"/>
                    <a:pt x="8445275" y="814387"/>
                  </a:cubicBezTo>
                  <a:cubicBezTo>
                    <a:pt x="8517005" y="850251"/>
                    <a:pt x="8445366" y="808725"/>
                    <a:pt x="8502425" y="842962"/>
                  </a:cubicBezTo>
                  <a:cubicBezTo>
                    <a:pt x="8471313" y="846419"/>
                    <a:pt x="8437419" y="849184"/>
                    <a:pt x="8407175" y="857249"/>
                  </a:cubicBezTo>
                  <a:cubicBezTo>
                    <a:pt x="8400315" y="859078"/>
                    <a:pt x="8394475" y="863599"/>
                    <a:pt x="8388125" y="866774"/>
                  </a:cubicBezTo>
                  <a:cubicBezTo>
                    <a:pt x="8397650" y="869949"/>
                    <a:pt x="8407046" y="873541"/>
                    <a:pt x="8416700" y="876299"/>
                  </a:cubicBezTo>
                  <a:cubicBezTo>
                    <a:pt x="8491882" y="897780"/>
                    <a:pt x="8430028" y="877566"/>
                    <a:pt x="8469088" y="890587"/>
                  </a:cubicBezTo>
                  <a:cubicBezTo>
                    <a:pt x="8461150" y="895349"/>
                    <a:pt x="8453702" y="901044"/>
                    <a:pt x="8445275" y="904874"/>
                  </a:cubicBezTo>
                  <a:cubicBezTo>
                    <a:pt x="8431105" y="911315"/>
                    <a:pt x="8413001" y="915324"/>
                    <a:pt x="8397650" y="919162"/>
                  </a:cubicBezTo>
                  <a:cubicBezTo>
                    <a:pt x="8405588" y="927099"/>
                    <a:pt x="8411608" y="937599"/>
                    <a:pt x="8421463" y="942974"/>
                  </a:cubicBezTo>
                  <a:cubicBezTo>
                    <a:pt x="8429940" y="947598"/>
                    <a:pt x="8441072" y="944151"/>
                    <a:pt x="8450038" y="947737"/>
                  </a:cubicBezTo>
                  <a:cubicBezTo>
                    <a:pt x="8457408" y="950685"/>
                    <a:pt x="8462738" y="957262"/>
                    <a:pt x="8469088" y="962024"/>
                  </a:cubicBezTo>
                  <a:cubicBezTo>
                    <a:pt x="8459563" y="966787"/>
                    <a:pt x="8450401" y="972357"/>
                    <a:pt x="8440513" y="976312"/>
                  </a:cubicBezTo>
                  <a:cubicBezTo>
                    <a:pt x="8402067" y="991690"/>
                    <a:pt x="8439015" y="969373"/>
                    <a:pt x="8407175" y="990599"/>
                  </a:cubicBezTo>
                  <a:cubicBezTo>
                    <a:pt x="8416700" y="993774"/>
                    <a:pt x="8426428" y="996395"/>
                    <a:pt x="8435750" y="1000124"/>
                  </a:cubicBezTo>
                  <a:cubicBezTo>
                    <a:pt x="8442342" y="1002761"/>
                    <a:pt x="8448128" y="1007223"/>
                    <a:pt x="8454800" y="1009649"/>
                  </a:cubicBezTo>
                  <a:cubicBezTo>
                    <a:pt x="8465662" y="1013599"/>
                    <a:pt x="8477025" y="1015999"/>
                    <a:pt x="8488138" y="1019174"/>
                  </a:cubicBezTo>
                  <a:cubicBezTo>
                    <a:pt x="8478613" y="1020762"/>
                    <a:pt x="8469032" y="1022043"/>
                    <a:pt x="8459563" y="1023937"/>
                  </a:cubicBezTo>
                  <a:cubicBezTo>
                    <a:pt x="8453145" y="1025221"/>
                    <a:pt x="8446903" y="1027279"/>
                    <a:pt x="8440513" y="1028699"/>
                  </a:cubicBezTo>
                  <a:cubicBezTo>
                    <a:pt x="8432611" y="1030455"/>
                    <a:pt x="8424638" y="1031874"/>
                    <a:pt x="8416700" y="1033462"/>
                  </a:cubicBezTo>
                  <a:cubicBezTo>
                    <a:pt x="8411938" y="1036637"/>
                    <a:pt x="8399853" y="1037868"/>
                    <a:pt x="8402413" y="1042987"/>
                  </a:cubicBezTo>
                  <a:cubicBezTo>
                    <a:pt x="8408354" y="1054868"/>
                    <a:pt x="8469208" y="1079024"/>
                    <a:pt x="8473850" y="1081087"/>
                  </a:cubicBezTo>
                  <a:cubicBezTo>
                    <a:pt x="8464325" y="1085849"/>
                    <a:pt x="8455565" y="1092630"/>
                    <a:pt x="8445275" y="1095374"/>
                  </a:cubicBezTo>
                  <a:cubicBezTo>
                    <a:pt x="8394700" y="1108861"/>
                    <a:pt x="8407911" y="1083647"/>
                    <a:pt x="8397650" y="1114424"/>
                  </a:cubicBezTo>
                  <a:cubicBezTo>
                    <a:pt x="8440777" y="1125207"/>
                    <a:pt x="8388568" y="1109884"/>
                    <a:pt x="8445275" y="1138237"/>
                  </a:cubicBezTo>
                  <a:cubicBezTo>
                    <a:pt x="8451129" y="1141164"/>
                    <a:pt x="8457975" y="1141412"/>
                    <a:pt x="8464325" y="1142999"/>
                  </a:cubicBezTo>
                  <a:cubicBezTo>
                    <a:pt x="8513960" y="1174022"/>
                    <a:pt x="8516703" y="1164590"/>
                    <a:pt x="8464325" y="1171574"/>
                  </a:cubicBezTo>
                  <a:lnTo>
                    <a:pt x="8430988" y="1176337"/>
                  </a:lnTo>
                  <a:cubicBezTo>
                    <a:pt x="8427800" y="1177400"/>
                    <a:pt x="8395968" y="1187260"/>
                    <a:pt x="8397650" y="1190624"/>
                  </a:cubicBezTo>
                  <a:cubicBezTo>
                    <a:pt x="8399824" y="1194973"/>
                    <a:pt x="8467790" y="1228075"/>
                    <a:pt x="8469088" y="1228724"/>
                  </a:cubicBezTo>
                  <a:cubicBezTo>
                    <a:pt x="8441830" y="1255982"/>
                    <a:pt x="8470249" y="1233100"/>
                    <a:pt x="8426225" y="1247774"/>
                  </a:cubicBezTo>
                  <a:cubicBezTo>
                    <a:pt x="8420795" y="1249584"/>
                    <a:pt x="8416908" y="1254459"/>
                    <a:pt x="8411938" y="1257299"/>
                  </a:cubicBezTo>
                  <a:cubicBezTo>
                    <a:pt x="8405774" y="1260821"/>
                    <a:pt x="8399238" y="1263649"/>
                    <a:pt x="8392888" y="1266824"/>
                  </a:cubicBezTo>
                  <a:cubicBezTo>
                    <a:pt x="8407175" y="1274762"/>
                    <a:pt x="8421131" y="1283328"/>
                    <a:pt x="8435750" y="1290637"/>
                  </a:cubicBezTo>
                  <a:cubicBezTo>
                    <a:pt x="8443397" y="1294460"/>
                    <a:pt x="8451751" y="1296690"/>
                    <a:pt x="8459563" y="1300162"/>
                  </a:cubicBezTo>
                  <a:cubicBezTo>
                    <a:pt x="8466051" y="1303045"/>
                    <a:pt x="8472263" y="1306512"/>
                    <a:pt x="8478613" y="1309687"/>
                  </a:cubicBezTo>
                  <a:cubicBezTo>
                    <a:pt x="8470675" y="1312862"/>
                    <a:pt x="8463094" y="1317139"/>
                    <a:pt x="8454800" y="1319212"/>
                  </a:cubicBezTo>
                  <a:lnTo>
                    <a:pt x="8431521" y="1323974"/>
                  </a:lnTo>
                  <a:lnTo>
                    <a:pt x="0" y="13239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7D92F2-4275-13C0-E86C-4816E55155E7}"/>
                </a:ext>
              </a:extLst>
            </p:cNvPr>
            <p:cNvSpPr/>
            <p:nvPr/>
          </p:nvSpPr>
          <p:spPr bwMode="auto">
            <a:xfrm>
              <a:off x="429981" y="1458989"/>
              <a:ext cx="2294169" cy="145381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C7D521-28B6-F456-0B56-168D08C11753}"/>
                </a:ext>
              </a:extLst>
            </p:cNvPr>
            <p:cNvSpPr txBox="1"/>
            <p:nvPr/>
          </p:nvSpPr>
          <p:spPr>
            <a:xfrm>
              <a:off x="429980" y="1493399"/>
              <a:ext cx="229416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latin typeface="Bahnschrift SemiBold" panose="020B0502040204020203" pitchFamily="34" charset="0"/>
                </a:rPr>
                <a:t>Examination Related Activities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60D626-D88E-464A-F802-A9E3CD51D340}"/>
                </a:ext>
              </a:extLst>
            </p:cNvPr>
            <p:cNvSpPr txBox="1"/>
            <p:nvPr/>
          </p:nvSpPr>
          <p:spPr>
            <a:xfrm>
              <a:off x="2876550" y="1600200"/>
              <a:ext cx="8248650" cy="1125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Bahnschrift" panose="020B0502040204020203" pitchFamily="34" charset="0"/>
                </a:rPr>
                <a:t>For hassle-free conduct of examination in the university following activities are available to be conducted at UMS.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347D5A-D98B-01EF-E8A2-703C84E19D44}"/>
              </a:ext>
            </a:extLst>
          </p:cNvPr>
          <p:cNvGrpSpPr/>
          <p:nvPr/>
        </p:nvGrpSpPr>
        <p:grpSpPr>
          <a:xfrm>
            <a:off x="150212" y="3370400"/>
            <a:ext cx="11007068" cy="3059457"/>
            <a:chOff x="150212" y="3370400"/>
            <a:chExt cx="11007068" cy="30594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80B69F-A7A6-ACA9-4962-5122206247E7}"/>
                </a:ext>
              </a:extLst>
            </p:cNvPr>
            <p:cNvSpPr txBox="1"/>
            <p:nvPr/>
          </p:nvSpPr>
          <p:spPr>
            <a:xfrm>
              <a:off x="3839245" y="337040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Preparing Question Bank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753C27-2E85-5B1E-4E13-C73B5EB5B951}"/>
                </a:ext>
              </a:extLst>
            </p:cNvPr>
            <p:cNvSpPr txBox="1"/>
            <p:nvPr/>
          </p:nvSpPr>
          <p:spPr>
            <a:xfrm>
              <a:off x="3839245" y="4203837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Viewing Examination Duties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386D-D138-B5D0-044A-0BB1D3C51763}"/>
                </a:ext>
              </a:extLst>
            </p:cNvPr>
            <p:cNvSpPr txBox="1"/>
            <p:nvPr/>
          </p:nvSpPr>
          <p:spPr>
            <a:xfrm>
              <a:off x="3871325" y="5037274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Uploading of MTT, ETE, and ETP Marks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41CA37-2462-38C3-403D-EBA7ED87366D}"/>
                </a:ext>
              </a:extLst>
            </p:cNvPr>
            <p:cNvSpPr txBox="1"/>
            <p:nvPr/>
          </p:nvSpPr>
          <p:spPr>
            <a:xfrm>
              <a:off x="3839245" y="587071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Performing Result Analysis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782FE7-AF41-BFBE-2A95-664B8CEF23A1}"/>
                </a:ext>
              </a:extLst>
            </p:cNvPr>
            <p:cNvGrpSpPr/>
            <p:nvPr/>
          </p:nvGrpSpPr>
          <p:grpSpPr>
            <a:xfrm>
              <a:off x="429981" y="3823870"/>
              <a:ext cx="2702744" cy="2605987"/>
              <a:chOff x="429981" y="3823870"/>
              <a:chExt cx="2702744" cy="2605987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AB5B99F-4A89-A1EE-9553-856AF7BF1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30942" r="10681" b="4199"/>
              <a:stretch/>
            </p:blipFill>
            <p:spPr>
              <a:xfrm>
                <a:off x="1136502" y="4037215"/>
                <a:ext cx="1996223" cy="2233606"/>
              </a:xfrm>
              <a:prstGeom prst="rect">
                <a:avLst/>
              </a:prstGeom>
            </p:spPr>
          </p:pic>
          <p:pic>
            <p:nvPicPr>
              <p:cNvPr id="2050" name="Picture 2" descr="40+ Invigilation Images, HD Pictures and Stock Photos For Free Download -  Lovepik.com">
                <a:extLst>
                  <a:ext uri="{FF2B5EF4-FFF2-40B4-BE49-F238E27FC236}">
                    <a16:creationId xmlns:a16="http://schemas.microsoft.com/office/drawing/2014/main" id="{6CA1A723-E406-6141-4F14-570F2B0F6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979" r="304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r="67108"/>
              <a:stretch/>
            </p:blipFill>
            <p:spPr bwMode="auto">
              <a:xfrm>
                <a:off x="429981" y="3823870"/>
                <a:ext cx="930618" cy="260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8B6CE8-D801-9957-12A0-847AAE4956E2}"/>
                </a:ext>
              </a:extLst>
            </p:cNvPr>
            <p:cNvSpPr/>
            <p:nvPr/>
          </p:nvSpPr>
          <p:spPr bwMode="auto">
            <a:xfrm>
              <a:off x="150212" y="3429000"/>
              <a:ext cx="3039993" cy="3000857"/>
            </a:xfrm>
            <a:custGeom>
              <a:avLst/>
              <a:gdLst>
                <a:gd name="connsiteX0" fmla="*/ 3022284 w 3039993"/>
                <a:gd name="connsiteY0" fmla="*/ 0 h 3000857"/>
                <a:gd name="connsiteX1" fmla="*/ 3039993 w 3039993"/>
                <a:gd name="connsiteY1" fmla="*/ 0 h 3000857"/>
                <a:gd name="connsiteX2" fmla="*/ 3039993 w 3039993"/>
                <a:gd name="connsiteY2" fmla="*/ 3000857 h 3000857"/>
                <a:gd name="connsiteX3" fmla="*/ 0 w 3039993"/>
                <a:gd name="connsiteY3" fmla="*/ 3000857 h 3000857"/>
                <a:gd name="connsiteX4" fmla="*/ 70812 w 3039993"/>
                <a:gd name="connsiteY4" fmla="*/ 2930547 h 3000857"/>
                <a:gd name="connsiteX5" fmla="*/ 2969683 w 3039993"/>
                <a:gd name="connsiteY5" fmla="*/ 2930547 h 3000857"/>
                <a:gd name="connsiteX6" fmla="*/ 2969683 w 3039993"/>
                <a:gd name="connsiteY6" fmla="*/ 70310 h 3000857"/>
                <a:gd name="connsiteX7" fmla="*/ 2951472 w 3039993"/>
                <a:gd name="connsiteY7" fmla="*/ 70310 h 300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9993" h="3000857">
                  <a:moveTo>
                    <a:pt x="3022284" y="0"/>
                  </a:moveTo>
                  <a:lnTo>
                    <a:pt x="3039993" y="0"/>
                  </a:lnTo>
                  <a:lnTo>
                    <a:pt x="3039993" y="3000857"/>
                  </a:lnTo>
                  <a:lnTo>
                    <a:pt x="0" y="3000857"/>
                  </a:lnTo>
                  <a:lnTo>
                    <a:pt x="70812" y="2930547"/>
                  </a:lnTo>
                  <a:lnTo>
                    <a:pt x="2969683" y="2930547"/>
                  </a:lnTo>
                  <a:lnTo>
                    <a:pt x="2969683" y="70310"/>
                  </a:lnTo>
                  <a:lnTo>
                    <a:pt x="2951472" y="703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09FD4A-88AE-A8E9-ACA0-5F04EE213D9B}"/>
                </a:ext>
              </a:extLst>
            </p:cNvPr>
            <p:cNvCxnSpPr>
              <a:stCxn id="23" idx="1"/>
            </p:cNvCxnSpPr>
            <p:nvPr/>
          </p:nvCxnSpPr>
          <p:spPr>
            <a:xfrm flipH="1" flipV="1">
              <a:off x="3190205" y="3600450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6535D2E-11FB-B376-DA15-C5EFA84E33EE}"/>
                </a:ext>
              </a:extLst>
            </p:cNvPr>
            <p:cNvCxnSpPr/>
            <p:nvPr/>
          </p:nvCxnSpPr>
          <p:spPr>
            <a:xfrm flipH="1" flipV="1">
              <a:off x="3190205" y="443427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80C41B-68C2-97AD-0C0A-34DFE3CE5C35}"/>
                </a:ext>
              </a:extLst>
            </p:cNvPr>
            <p:cNvCxnSpPr/>
            <p:nvPr/>
          </p:nvCxnSpPr>
          <p:spPr>
            <a:xfrm flipH="1" flipV="1">
              <a:off x="3180845" y="527051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F0AA96-EBE0-7AA7-6739-F4945579FEEE}"/>
                </a:ext>
              </a:extLst>
            </p:cNvPr>
            <p:cNvCxnSpPr/>
            <p:nvPr/>
          </p:nvCxnSpPr>
          <p:spPr>
            <a:xfrm flipH="1" flipV="1">
              <a:off x="3190205" y="6105558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!!Rectangle 99">
            <a:extLst>
              <a:ext uri="{FF2B5EF4-FFF2-40B4-BE49-F238E27FC236}">
                <a16:creationId xmlns:a16="http://schemas.microsoft.com/office/drawing/2014/main" id="{79DDEE10-1004-D24D-731A-DF4FC1B1C2B8}"/>
              </a:ext>
            </a:extLst>
          </p:cNvPr>
          <p:cNvSpPr/>
          <p:nvPr/>
        </p:nvSpPr>
        <p:spPr bwMode="auto">
          <a:xfrm>
            <a:off x="-10896600" y="5749123"/>
            <a:ext cx="10896600" cy="639500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3E4EDE-9B1B-3418-DA5D-92E0991D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4080" y="1480560"/>
            <a:ext cx="7637704" cy="1326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0D68A-11CB-3782-A78F-60DA5AF5E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080" y="4853004"/>
            <a:ext cx="7637704" cy="18227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E57A80B-4549-E465-AA6E-92C80DC4F170}"/>
              </a:ext>
            </a:extLst>
          </p:cNvPr>
          <p:cNvGrpSpPr/>
          <p:nvPr/>
        </p:nvGrpSpPr>
        <p:grpSpPr>
          <a:xfrm>
            <a:off x="15303846" y="2842960"/>
            <a:ext cx="4557938" cy="1978834"/>
            <a:chOff x="451201" y="2867432"/>
            <a:chExt cx="4557938" cy="20329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B7DA6E-0FA2-9552-B541-4E0E062A5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01" y="2867432"/>
              <a:ext cx="4557938" cy="20329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27AB98-4C0F-483D-7C62-3A25C493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8029" y="3148138"/>
              <a:ext cx="353599" cy="109738"/>
            </a:xfrm>
            <a:prstGeom prst="rect">
              <a:avLst/>
            </a:prstGeom>
          </p:spPr>
        </p:pic>
      </p:grpSp>
      <p:sp>
        <p:nvSpPr>
          <p:cNvPr id="101" name="!!Rectangle 99">
            <a:extLst>
              <a:ext uri="{FF2B5EF4-FFF2-40B4-BE49-F238E27FC236}">
                <a16:creationId xmlns:a16="http://schemas.microsoft.com/office/drawing/2014/main" id="{FA706D06-D0C5-8A76-806C-7317460422A0}"/>
              </a:ext>
            </a:extLst>
          </p:cNvPr>
          <p:cNvSpPr/>
          <p:nvPr/>
        </p:nvSpPr>
        <p:spPr bwMode="auto">
          <a:xfrm>
            <a:off x="12192000" y="1317751"/>
            <a:ext cx="9486900" cy="554024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4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D5B6FAB-D8F6-9DC5-E2E1-500BF0FA9809}"/>
              </a:ext>
            </a:extLst>
          </p:cNvPr>
          <p:cNvSpPr txBox="1"/>
          <p:nvPr/>
        </p:nvSpPr>
        <p:spPr>
          <a:xfrm>
            <a:off x="8938012" y="1585414"/>
            <a:ext cx="2824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" panose="020B0502040204020203" pitchFamily="34" charset="0"/>
              </a:rPr>
              <a:t>Faculty can schedule student counseling sessions at UMS.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C80A6-E6A1-A593-B9C0-6021D46AB284}"/>
              </a:ext>
            </a:extLst>
          </p:cNvPr>
          <p:cNvSpPr txBox="1"/>
          <p:nvPr/>
        </p:nvSpPr>
        <p:spPr>
          <a:xfrm>
            <a:off x="8938012" y="5091799"/>
            <a:ext cx="28240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" panose="020B0502040204020203" pitchFamily="34" charset="0"/>
              </a:rPr>
              <a:t>Faculty can report student indiscipline cases in the classroom.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7" name="!!Rectangle 99">
            <a:extLst>
              <a:ext uri="{FF2B5EF4-FFF2-40B4-BE49-F238E27FC236}">
                <a16:creationId xmlns:a16="http://schemas.microsoft.com/office/drawing/2014/main" id="{1BB21B78-AAF0-AF3B-2430-7F7F221F660B}"/>
              </a:ext>
            </a:extLst>
          </p:cNvPr>
          <p:cNvSpPr/>
          <p:nvPr/>
        </p:nvSpPr>
        <p:spPr bwMode="auto">
          <a:xfrm>
            <a:off x="12646843" y="4027794"/>
            <a:ext cx="13888546" cy="52960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7CD58-FF99-8DF4-6973-F7746949BE19}"/>
              </a:ext>
            </a:extLst>
          </p:cNvPr>
          <p:cNvSpPr txBox="1"/>
          <p:nvPr/>
        </p:nvSpPr>
        <p:spPr>
          <a:xfrm>
            <a:off x="429981" y="2300698"/>
            <a:ext cx="2686561" cy="340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Counselling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5F59F-A2F0-5D51-56FB-E3B1801C7D0C}"/>
              </a:ext>
            </a:extLst>
          </p:cNvPr>
          <p:cNvSpPr txBox="1"/>
          <p:nvPr/>
        </p:nvSpPr>
        <p:spPr>
          <a:xfrm>
            <a:off x="5413073" y="1856000"/>
            <a:ext cx="2929010" cy="340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TERE Dashboard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052DBC-79FF-CADD-00DF-4312511E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6" y="1480560"/>
            <a:ext cx="7637704" cy="1326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186628-4A6C-81E8-AA21-7B9032DB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" y="4853004"/>
            <a:ext cx="7637704" cy="1822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C2FEC3B-FD4C-88F6-B7A2-4B9D831A4E99}"/>
              </a:ext>
            </a:extLst>
          </p:cNvPr>
          <p:cNvSpPr/>
          <p:nvPr/>
        </p:nvSpPr>
        <p:spPr bwMode="auto">
          <a:xfrm>
            <a:off x="5015987" y="2852791"/>
            <a:ext cx="3839051" cy="1969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3EE354-C3C5-A931-C243-CD44A463F8FA}"/>
              </a:ext>
            </a:extLst>
          </p:cNvPr>
          <p:cNvSpPr txBox="1"/>
          <p:nvPr/>
        </p:nvSpPr>
        <p:spPr>
          <a:xfrm>
            <a:off x="5424618" y="2838277"/>
            <a:ext cx="3355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Teaching Effectiveness Rating Engine can be used by the faculty to see the feedback, students have given on teaching parameters to understand the students’ requirements in class conduct.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2970D-A7EB-3875-D0A5-9FF1A048AE06}"/>
              </a:ext>
            </a:extLst>
          </p:cNvPr>
          <p:cNvSpPr txBox="1"/>
          <p:nvPr/>
        </p:nvSpPr>
        <p:spPr>
          <a:xfrm rot="16200000">
            <a:off x="4234595" y="3639189"/>
            <a:ext cx="1965100" cy="40011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TERE 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027A96-B947-4123-5C5D-0DC9D5C8AC77}"/>
              </a:ext>
            </a:extLst>
          </p:cNvPr>
          <p:cNvSpPr txBox="1"/>
          <p:nvPr/>
        </p:nvSpPr>
        <p:spPr>
          <a:xfrm>
            <a:off x="8100227" y="1471758"/>
            <a:ext cx="754811" cy="133530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tx1"/>
            </a:solidFill>
          </a:ln>
        </p:spPr>
        <p:txBody>
          <a:bodyPr vert="vert270" wrap="square" rtlCol="0" anchor="ctr">
            <a:no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Student Counselling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BC428C-7CF3-EFBD-8C63-2A4F685D9086}"/>
              </a:ext>
            </a:extLst>
          </p:cNvPr>
          <p:cNvSpPr txBox="1"/>
          <p:nvPr/>
        </p:nvSpPr>
        <p:spPr>
          <a:xfrm>
            <a:off x="8093380" y="4848864"/>
            <a:ext cx="735908" cy="1826936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tx1"/>
            </a:solidFill>
          </a:ln>
        </p:spPr>
        <p:txBody>
          <a:bodyPr vert="vert270" wrap="square" lIns="91440" tIns="0" rtlCol="0" anchor="ctr">
            <a:no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Student Indiscipline Record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ABFC0B-1CA7-B99F-A9B7-77FA2CA75D3B}"/>
              </a:ext>
            </a:extLst>
          </p:cNvPr>
          <p:cNvGrpSpPr/>
          <p:nvPr/>
        </p:nvGrpSpPr>
        <p:grpSpPr>
          <a:xfrm>
            <a:off x="458049" y="2842960"/>
            <a:ext cx="4557938" cy="1978834"/>
            <a:chOff x="451201" y="2867432"/>
            <a:chExt cx="4557938" cy="203294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0C7E49-2CE6-1DCE-132B-084D98913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01" y="2867432"/>
              <a:ext cx="4557938" cy="20329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81A79D4-C98E-28AD-E62E-3D53C230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029" y="3148138"/>
              <a:ext cx="353599" cy="1097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D8985F-B3DD-9D26-4A11-3A83D6F9693D}"/>
              </a:ext>
            </a:extLst>
          </p:cNvPr>
          <p:cNvGrpSpPr/>
          <p:nvPr/>
        </p:nvGrpSpPr>
        <p:grpSpPr>
          <a:xfrm>
            <a:off x="-10733514" y="1561991"/>
            <a:ext cx="10695221" cy="1453816"/>
            <a:chOff x="429980" y="1458989"/>
            <a:chExt cx="10695221" cy="14538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B1F8F4-222F-264F-CF68-35257084B2B0}"/>
                </a:ext>
              </a:extLst>
            </p:cNvPr>
            <p:cNvSpPr/>
            <p:nvPr/>
          </p:nvSpPr>
          <p:spPr bwMode="auto">
            <a:xfrm>
              <a:off x="2724149" y="1538455"/>
              <a:ext cx="8401052" cy="1323974"/>
            </a:xfrm>
            <a:custGeom>
              <a:avLst/>
              <a:gdLst>
                <a:gd name="connsiteX0" fmla="*/ 8526237 w 8526237"/>
                <a:gd name="connsiteY0" fmla="*/ 600295 h 1323974"/>
                <a:gd name="connsiteX1" fmla="*/ 8526237 w 8526237"/>
                <a:gd name="connsiteY1" fmla="*/ 848029 h 1323974"/>
                <a:gd name="connsiteX2" fmla="*/ 8526198 w 8526237"/>
                <a:gd name="connsiteY2" fmla="*/ 847727 h 1323974"/>
                <a:gd name="connsiteX3" fmla="*/ 8521475 w 8526237"/>
                <a:gd name="connsiteY3" fmla="*/ 719137 h 1323974"/>
                <a:gd name="connsiteX4" fmla="*/ 8526156 w 8526237"/>
                <a:gd name="connsiteY4" fmla="*/ 600946 h 1323974"/>
                <a:gd name="connsiteX5" fmla="*/ 0 w 8526237"/>
                <a:gd name="connsiteY5" fmla="*/ 0 h 1323974"/>
                <a:gd name="connsiteX6" fmla="*/ 8430991 w 8526237"/>
                <a:gd name="connsiteY6" fmla="*/ 0 h 1323974"/>
                <a:gd name="connsiteX7" fmla="*/ 8453961 w 8526237"/>
                <a:gd name="connsiteY7" fmla="*/ 7454 h 1323974"/>
                <a:gd name="connsiteX8" fmla="*/ 8473850 w 8526237"/>
                <a:gd name="connsiteY8" fmla="*/ 19049 h 1323974"/>
                <a:gd name="connsiteX9" fmla="*/ 8459563 w 8526237"/>
                <a:gd name="connsiteY9" fmla="*/ 33337 h 1323974"/>
                <a:gd name="connsiteX10" fmla="*/ 8430988 w 8526237"/>
                <a:gd name="connsiteY10" fmla="*/ 38099 h 1323974"/>
                <a:gd name="connsiteX11" fmla="*/ 8416700 w 8526237"/>
                <a:gd name="connsiteY11" fmla="*/ 42862 h 1323974"/>
                <a:gd name="connsiteX12" fmla="*/ 8430988 w 8526237"/>
                <a:gd name="connsiteY12" fmla="*/ 52387 h 1323974"/>
                <a:gd name="connsiteX13" fmla="*/ 8464325 w 8526237"/>
                <a:gd name="connsiteY13" fmla="*/ 71437 h 1323974"/>
                <a:gd name="connsiteX14" fmla="*/ 8469088 w 8526237"/>
                <a:gd name="connsiteY14" fmla="*/ 85724 h 1323974"/>
                <a:gd name="connsiteX15" fmla="*/ 8430988 w 8526237"/>
                <a:gd name="connsiteY15" fmla="*/ 109537 h 1323974"/>
                <a:gd name="connsiteX16" fmla="*/ 8440513 w 8526237"/>
                <a:gd name="connsiteY16" fmla="*/ 123824 h 1323974"/>
                <a:gd name="connsiteX17" fmla="*/ 8454800 w 8526237"/>
                <a:gd name="connsiteY17" fmla="*/ 133349 h 1323974"/>
                <a:gd name="connsiteX18" fmla="*/ 8469088 w 8526237"/>
                <a:gd name="connsiteY18" fmla="*/ 147637 h 1323974"/>
                <a:gd name="connsiteX19" fmla="*/ 8473850 w 8526237"/>
                <a:gd name="connsiteY19" fmla="*/ 161924 h 1323974"/>
                <a:gd name="connsiteX20" fmla="*/ 8454800 w 8526237"/>
                <a:gd name="connsiteY20" fmla="*/ 166687 h 1323974"/>
                <a:gd name="connsiteX21" fmla="*/ 8426225 w 8526237"/>
                <a:gd name="connsiteY21" fmla="*/ 176212 h 1323974"/>
                <a:gd name="connsiteX22" fmla="*/ 8469088 w 8526237"/>
                <a:gd name="connsiteY22" fmla="*/ 195262 h 1323974"/>
                <a:gd name="connsiteX23" fmla="*/ 8454800 w 8526237"/>
                <a:gd name="connsiteY23" fmla="*/ 209549 h 1323974"/>
                <a:gd name="connsiteX24" fmla="*/ 8426225 w 8526237"/>
                <a:gd name="connsiteY24" fmla="*/ 219074 h 1323974"/>
                <a:gd name="connsiteX25" fmla="*/ 8440513 w 8526237"/>
                <a:gd name="connsiteY25" fmla="*/ 223837 h 1323974"/>
                <a:gd name="connsiteX26" fmla="*/ 8454800 w 8526237"/>
                <a:gd name="connsiteY26" fmla="*/ 233362 h 1323974"/>
                <a:gd name="connsiteX27" fmla="*/ 8473850 w 8526237"/>
                <a:gd name="connsiteY27" fmla="*/ 242887 h 1323974"/>
                <a:gd name="connsiteX28" fmla="*/ 8483375 w 8526237"/>
                <a:gd name="connsiteY28" fmla="*/ 257174 h 1323974"/>
                <a:gd name="connsiteX29" fmla="*/ 8469088 w 8526237"/>
                <a:gd name="connsiteY29" fmla="*/ 261937 h 1323974"/>
                <a:gd name="connsiteX30" fmla="*/ 8421463 w 8526237"/>
                <a:gd name="connsiteY30" fmla="*/ 271462 h 1323974"/>
                <a:gd name="connsiteX31" fmla="*/ 8454800 w 8526237"/>
                <a:gd name="connsiteY31" fmla="*/ 290512 h 1323974"/>
                <a:gd name="connsiteX32" fmla="*/ 8473850 w 8526237"/>
                <a:gd name="connsiteY32" fmla="*/ 300037 h 1323974"/>
                <a:gd name="connsiteX33" fmla="*/ 8435750 w 8526237"/>
                <a:gd name="connsiteY33" fmla="*/ 319087 h 1323974"/>
                <a:gd name="connsiteX34" fmla="*/ 8416700 w 8526237"/>
                <a:gd name="connsiteY34" fmla="*/ 323849 h 1323974"/>
                <a:gd name="connsiteX35" fmla="*/ 8421463 w 8526237"/>
                <a:gd name="connsiteY35" fmla="*/ 338137 h 1323974"/>
                <a:gd name="connsiteX36" fmla="*/ 8440513 w 8526237"/>
                <a:gd name="connsiteY36" fmla="*/ 342899 h 1323974"/>
                <a:gd name="connsiteX37" fmla="*/ 8464325 w 8526237"/>
                <a:gd name="connsiteY37" fmla="*/ 357187 h 1323974"/>
                <a:gd name="connsiteX38" fmla="*/ 8473850 w 8526237"/>
                <a:gd name="connsiteY38" fmla="*/ 371474 h 1323974"/>
                <a:gd name="connsiteX39" fmla="*/ 8430988 w 8526237"/>
                <a:gd name="connsiteY39" fmla="*/ 385762 h 1323974"/>
                <a:gd name="connsiteX40" fmla="*/ 8464325 w 8526237"/>
                <a:gd name="connsiteY40" fmla="*/ 419099 h 1323974"/>
                <a:gd name="connsiteX41" fmla="*/ 8445275 w 8526237"/>
                <a:gd name="connsiteY41" fmla="*/ 423862 h 1323974"/>
                <a:gd name="connsiteX42" fmla="*/ 8426225 w 8526237"/>
                <a:gd name="connsiteY42" fmla="*/ 433387 h 1323974"/>
                <a:gd name="connsiteX43" fmla="*/ 8450038 w 8526237"/>
                <a:gd name="connsiteY43" fmla="*/ 447674 h 1323974"/>
                <a:gd name="connsiteX44" fmla="*/ 8464325 w 8526237"/>
                <a:gd name="connsiteY44" fmla="*/ 457199 h 1323974"/>
                <a:gd name="connsiteX45" fmla="*/ 8426225 w 8526237"/>
                <a:gd name="connsiteY45" fmla="*/ 485774 h 1323974"/>
                <a:gd name="connsiteX46" fmla="*/ 8430988 w 8526237"/>
                <a:gd name="connsiteY46" fmla="*/ 504824 h 1323974"/>
                <a:gd name="connsiteX47" fmla="*/ 8469088 w 8526237"/>
                <a:gd name="connsiteY47" fmla="*/ 523874 h 1323974"/>
                <a:gd name="connsiteX48" fmla="*/ 8488138 w 8526237"/>
                <a:gd name="connsiteY48" fmla="*/ 538162 h 1323974"/>
                <a:gd name="connsiteX49" fmla="*/ 8445275 w 8526237"/>
                <a:gd name="connsiteY49" fmla="*/ 552449 h 1323974"/>
                <a:gd name="connsiteX50" fmla="*/ 8426225 w 8526237"/>
                <a:gd name="connsiteY50" fmla="*/ 561974 h 1323974"/>
                <a:gd name="connsiteX51" fmla="*/ 8407175 w 8526237"/>
                <a:gd name="connsiteY51" fmla="*/ 566737 h 1323974"/>
                <a:gd name="connsiteX52" fmla="*/ 8440513 w 8526237"/>
                <a:gd name="connsiteY52" fmla="*/ 581024 h 1323974"/>
                <a:gd name="connsiteX53" fmla="*/ 8469088 w 8526237"/>
                <a:gd name="connsiteY53" fmla="*/ 595312 h 1323974"/>
                <a:gd name="connsiteX54" fmla="*/ 8464325 w 8526237"/>
                <a:gd name="connsiteY54" fmla="*/ 609599 h 1323974"/>
                <a:gd name="connsiteX55" fmla="*/ 8435750 w 8526237"/>
                <a:gd name="connsiteY55" fmla="*/ 633412 h 1323974"/>
                <a:gd name="connsiteX56" fmla="*/ 8411938 w 8526237"/>
                <a:gd name="connsiteY56" fmla="*/ 638174 h 1323974"/>
                <a:gd name="connsiteX57" fmla="*/ 8426225 w 8526237"/>
                <a:gd name="connsiteY57" fmla="*/ 647699 h 1323974"/>
                <a:gd name="connsiteX58" fmla="*/ 8445275 w 8526237"/>
                <a:gd name="connsiteY58" fmla="*/ 661987 h 1323974"/>
                <a:gd name="connsiteX59" fmla="*/ 8478613 w 8526237"/>
                <a:gd name="connsiteY59" fmla="*/ 676274 h 1323974"/>
                <a:gd name="connsiteX60" fmla="*/ 8464325 w 8526237"/>
                <a:gd name="connsiteY60" fmla="*/ 685799 h 1323974"/>
                <a:gd name="connsiteX61" fmla="*/ 8407175 w 8526237"/>
                <a:gd name="connsiteY61" fmla="*/ 695324 h 1323974"/>
                <a:gd name="connsiteX62" fmla="*/ 8445275 w 8526237"/>
                <a:gd name="connsiteY62" fmla="*/ 723899 h 1323974"/>
                <a:gd name="connsiteX63" fmla="*/ 8483375 w 8526237"/>
                <a:gd name="connsiteY63" fmla="*/ 747712 h 1323974"/>
                <a:gd name="connsiteX64" fmla="*/ 8435750 w 8526237"/>
                <a:gd name="connsiteY64" fmla="*/ 761999 h 1323974"/>
                <a:gd name="connsiteX65" fmla="*/ 8416700 w 8526237"/>
                <a:gd name="connsiteY65" fmla="*/ 766762 h 1323974"/>
                <a:gd name="connsiteX66" fmla="*/ 8383363 w 8526237"/>
                <a:gd name="connsiteY66" fmla="*/ 785812 h 1323974"/>
                <a:gd name="connsiteX67" fmla="*/ 8445275 w 8526237"/>
                <a:gd name="connsiteY67" fmla="*/ 814387 h 1323974"/>
                <a:gd name="connsiteX68" fmla="*/ 8502425 w 8526237"/>
                <a:gd name="connsiteY68" fmla="*/ 842962 h 1323974"/>
                <a:gd name="connsiteX69" fmla="*/ 8407175 w 8526237"/>
                <a:gd name="connsiteY69" fmla="*/ 857249 h 1323974"/>
                <a:gd name="connsiteX70" fmla="*/ 8388125 w 8526237"/>
                <a:gd name="connsiteY70" fmla="*/ 866774 h 1323974"/>
                <a:gd name="connsiteX71" fmla="*/ 8416700 w 8526237"/>
                <a:gd name="connsiteY71" fmla="*/ 876299 h 1323974"/>
                <a:gd name="connsiteX72" fmla="*/ 8469088 w 8526237"/>
                <a:gd name="connsiteY72" fmla="*/ 890587 h 1323974"/>
                <a:gd name="connsiteX73" fmla="*/ 8445275 w 8526237"/>
                <a:gd name="connsiteY73" fmla="*/ 904874 h 1323974"/>
                <a:gd name="connsiteX74" fmla="*/ 8397650 w 8526237"/>
                <a:gd name="connsiteY74" fmla="*/ 919162 h 1323974"/>
                <a:gd name="connsiteX75" fmla="*/ 8421463 w 8526237"/>
                <a:gd name="connsiteY75" fmla="*/ 942974 h 1323974"/>
                <a:gd name="connsiteX76" fmla="*/ 8450038 w 8526237"/>
                <a:gd name="connsiteY76" fmla="*/ 947737 h 1323974"/>
                <a:gd name="connsiteX77" fmla="*/ 8469088 w 8526237"/>
                <a:gd name="connsiteY77" fmla="*/ 962024 h 1323974"/>
                <a:gd name="connsiteX78" fmla="*/ 8440513 w 8526237"/>
                <a:gd name="connsiteY78" fmla="*/ 976312 h 1323974"/>
                <a:gd name="connsiteX79" fmla="*/ 8407175 w 8526237"/>
                <a:gd name="connsiteY79" fmla="*/ 990599 h 1323974"/>
                <a:gd name="connsiteX80" fmla="*/ 8435750 w 8526237"/>
                <a:gd name="connsiteY80" fmla="*/ 1000124 h 1323974"/>
                <a:gd name="connsiteX81" fmla="*/ 8454800 w 8526237"/>
                <a:gd name="connsiteY81" fmla="*/ 1009649 h 1323974"/>
                <a:gd name="connsiteX82" fmla="*/ 8488138 w 8526237"/>
                <a:gd name="connsiteY82" fmla="*/ 1019174 h 1323974"/>
                <a:gd name="connsiteX83" fmla="*/ 8459563 w 8526237"/>
                <a:gd name="connsiteY83" fmla="*/ 1023937 h 1323974"/>
                <a:gd name="connsiteX84" fmla="*/ 8440513 w 8526237"/>
                <a:gd name="connsiteY84" fmla="*/ 1028699 h 1323974"/>
                <a:gd name="connsiteX85" fmla="*/ 8416700 w 8526237"/>
                <a:gd name="connsiteY85" fmla="*/ 1033462 h 1323974"/>
                <a:gd name="connsiteX86" fmla="*/ 8402413 w 8526237"/>
                <a:gd name="connsiteY86" fmla="*/ 1042987 h 1323974"/>
                <a:gd name="connsiteX87" fmla="*/ 8473850 w 8526237"/>
                <a:gd name="connsiteY87" fmla="*/ 1081087 h 1323974"/>
                <a:gd name="connsiteX88" fmla="*/ 8445275 w 8526237"/>
                <a:gd name="connsiteY88" fmla="*/ 1095374 h 1323974"/>
                <a:gd name="connsiteX89" fmla="*/ 8397650 w 8526237"/>
                <a:gd name="connsiteY89" fmla="*/ 1114424 h 1323974"/>
                <a:gd name="connsiteX90" fmla="*/ 8445275 w 8526237"/>
                <a:gd name="connsiteY90" fmla="*/ 1138237 h 1323974"/>
                <a:gd name="connsiteX91" fmla="*/ 8464325 w 8526237"/>
                <a:gd name="connsiteY91" fmla="*/ 1142999 h 1323974"/>
                <a:gd name="connsiteX92" fmla="*/ 8464325 w 8526237"/>
                <a:gd name="connsiteY92" fmla="*/ 1171574 h 1323974"/>
                <a:gd name="connsiteX93" fmla="*/ 8430988 w 8526237"/>
                <a:gd name="connsiteY93" fmla="*/ 1176337 h 1323974"/>
                <a:gd name="connsiteX94" fmla="*/ 8397650 w 8526237"/>
                <a:gd name="connsiteY94" fmla="*/ 1190624 h 1323974"/>
                <a:gd name="connsiteX95" fmla="*/ 8469088 w 8526237"/>
                <a:gd name="connsiteY95" fmla="*/ 1228724 h 1323974"/>
                <a:gd name="connsiteX96" fmla="*/ 8426225 w 8526237"/>
                <a:gd name="connsiteY96" fmla="*/ 1247774 h 1323974"/>
                <a:gd name="connsiteX97" fmla="*/ 8411938 w 8526237"/>
                <a:gd name="connsiteY97" fmla="*/ 1257299 h 1323974"/>
                <a:gd name="connsiteX98" fmla="*/ 8392888 w 8526237"/>
                <a:gd name="connsiteY98" fmla="*/ 1266824 h 1323974"/>
                <a:gd name="connsiteX99" fmla="*/ 8435750 w 8526237"/>
                <a:gd name="connsiteY99" fmla="*/ 1290637 h 1323974"/>
                <a:gd name="connsiteX100" fmla="*/ 8459563 w 8526237"/>
                <a:gd name="connsiteY100" fmla="*/ 1300162 h 1323974"/>
                <a:gd name="connsiteX101" fmla="*/ 8478613 w 8526237"/>
                <a:gd name="connsiteY101" fmla="*/ 1309687 h 1323974"/>
                <a:gd name="connsiteX102" fmla="*/ 8454800 w 8526237"/>
                <a:gd name="connsiteY102" fmla="*/ 1319212 h 1323974"/>
                <a:gd name="connsiteX103" fmla="*/ 8431521 w 8526237"/>
                <a:gd name="connsiteY103" fmla="*/ 1323974 h 1323974"/>
                <a:gd name="connsiteX104" fmla="*/ 0 w 8526237"/>
                <a:gd name="connsiteY104" fmla="*/ 1323974 h 13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8526237" h="1323974">
                  <a:moveTo>
                    <a:pt x="8526237" y="600295"/>
                  </a:moveTo>
                  <a:lnTo>
                    <a:pt x="8526237" y="848029"/>
                  </a:lnTo>
                  <a:lnTo>
                    <a:pt x="8526198" y="847727"/>
                  </a:lnTo>
                  <a:cubicBezTo>
                    <a:pt x="8525773" y="848538"/>
                    <a:pt x="8527254" y="875157"/>
                    <a:pt x="8521475" y="719137"/>
                  </a:cubicBezTo>
                  <a:cubicBezTo>
                    <a:pt x="8523790" y="661268"/>
                    <a:pt x="8522938" y="635486"/>
                    <a:pt x="8526156" y="600946"/>
                  </a:cubicBezTo>
                  <a:close/>
                  <a:moveTo>
                    <a:pt x="0" y="0"/>
                  </a:moveTo>
                  <a:lnTo>
                    <a:pt x="8430991" y="0"/>
                  </a:lnTo>
                  <a:lnTo>
                    <a:pt x="8453961" y="7454"/>
                  </a:lnTo>
                  <a:cubicBezTo>
                    <a:pt x="8461619" y="9939"/>
                    <a:pt x="8468762" y="13114"/>
                    <a:pt x="8473850" y="19049"/>
                  </a:cubicBezTo>
                  <a:cubicBezTo>
                    <a:pt x="8478233" y="24163"/>
                    <a:pt x="8465718" y="30602"/>
                    <a:pt x="8459563" y="33337"/>
                  </a:cubicBezTo>
                  <a:cubicBezTo>
                    <a:pt x="8450739" y="37259"/>
                    <a:pt x="8440513" y="36512"/>
                    <a:pt x="8430988" y="38099"/>
                  </a:cubicBezTo>
                  <a:cubicBezTo>
                    <a:pt x="8426225" y="39687"/>
                    <a:pt x="8416700" y="37842"/>
                    <a:pt x="8416700" y="42862"/>
                  </a:cubicBezTo>
                  <a:cubicBezTo>
                    <a:pt x="8416700" y="48586"/>
                    <a:pt x="8426330" y="49060"/>
                    <a:pt x="8430988" y="52387"/>
                  </a:cubicBezTo>
                  <a:cubicBezTo>
                    <a:pt x="8456217" y="70407"/>
                    <a:pt x="8441140" y="63708"/>
                    <a:pt x="8464325" y="71437"/>
                  </a:cubicBezTo>
                  <a:cubicBezTo>
                    <a:pt x="8465913" y="76199"/>
                    <a:pt x="8469798" y="80754"/>
                    <a:pt x="8469088" y="85724"/>
                  </a:cubicBezTo>
                  <a:cubicBezTo>
                    <a:pt x="8465374" y="111722"/>
                    <a:pt x="8452788" y="105903"/>
                    <a:pt x="8430988" y="109537"/>
                  </a:cubicBezTo>
                  <a:cubicBezTo>
                    <a:pt x="8434163" y="114299"/>
                    <a:pt x="8436466" y="119777"/>
                    <a:pt x="8440513" y="123824"/>
                  </a:cubicBezTo>
                  <a:cubicBezTo>
                    <a:pt x="8444560" y="127871"/>
                    <a:pt x="8450403" y="129685"/>
                    <a:pt x="8454800" y="133349"/>
                  </a:cubicBezTo>
                  <a:cubicBezTo>
                    <a:pt x="8459974" y="137661"/>
                    <a:pt x="8464325" y="142874"/>
                    <a:pt x="8469088" y="147637"/>
                  </a:cubicBezTo>
                  <a:cubicBezTo>
                    <a:pt x="8470675" y="152399"/>
                    <a:pt x="8476862" y="157908"/>
                    <a:pt x="8473850" y="161924"/>
                  </a:cubicBezTo>
                  <a:cubicBezTo>
                    <a:pt x="8469923" y="167160"/>
                    <a:pt x="8461069" y="164806"/>
                    <a:pt x="8454800" y="166687"/>
                  </a:cubicBezTo>
                  <a:cubicBezTo>
                    <a:pt x="8445183" y="169572"/>
                    <a:pt x="8435750" y="173037"/>
                    <a:pt x="8426225" y="176212"/>
                  </a:cubicBezTo>
                  <a:cubicBezTo>
                    <a:pt x="8460230" y="187547"/>
                    <a:pt x="8446446" y="180168"/>
                    <a:pt x="8469088" y="195262"/>
                  </a:cubicBezTo>
                  <a:cubicBezTo>
                    <a:pt x="8464325" y="200024"/>
                    <a:pt x="8460688" y="206278"/>
                    <a:pt x="8454800" y="209549"/>
                  </a:cubicBezTo>
                  <a:cubicBezTo>
                    <a:pt x="8446023" y="214425"/>
                    <a:pt x="8433324" y="211974"/>
                    <a:pt x="8426225" y="219074"/>
                  </a:cubicBezTo>
                  <a:cubicBezTo>
                    <a:pt x="8422675" y="222624"/>
                    <a:pt x="8436023" y="221592"/>
                    <a:pt x="8440513" y="223837"/>
                  </a:cubicBezTo>
                  <a:cubicBezTo>
                    <a:pt x="8445632" y="226397"/>
                    <a:pt x="8449830" y="230522"/>
                    <a:pt x="8454800" y="233362"/>
                  </a:cubicBezTo>
                  <a:cubicBezTo>
                    <a:pt x="8460964" y="236884"/>
                    <a:pt x="8467500" y="239712"/>
                    <a:pt x="8473850" y="242887"/>
                  </a:cubicBezTo>
                  <a:cubicBezTo>
                    <a:pt x="8477025" y="247649"/>
                    <a:pt x="8484763" y="251621"/>
                    <a:pt x="8483375" y="257174"/>
                  </a:cubicBezTo>
                  <a:cubicBezTo>
                    <a:pt x="8482158" y="262044"/>
                    <a:pt x="8473979" y="260808"/>
                    <a:pt x="8469088" y="261937"/>
                  </a:cubicBezTo>
                  <a:cubicBezTo>
                    <a:pt x="8453313" y="265577"/>
                    <a:pt x="8421463" y="271462"/>
                    <a:pt x="8421463" y="271462"/>
                  </a:cubicBezTo>
                  <a:cubicBezTo>
                    <a:pt x="8479031" y="300246"/>
                    <a:pt x="8407680" y="263586"/>
                    <a:pt x="8454800" y="290512"/>
                  </a:cubicBezTo>
                  <a:cubicBezTo>
                    <a:pt x="8460964" y="294034"/>
                    <a:pt x="8467500" y="296862"/>
                    <a:pt x="8473850" y="300037"/>
                  </a:cubicBezTo>
                  <a:cubicBezTo>
                    <a:pt x="8461150" y="306387"/>
                    <a:pt x="8448857" y="313626"/>
                    <a:pt x="8435750" y="319087"/>
                  </a:cubicBezTo>
                  <a:cubicBezTo>
                    <a:pt x="8429708" y="321604"/>
                    <a:pt x="8420627" y="318613"/>
                    <a:pt x="8416700" y="323849"/>
                  </a:cubicBezTo>
                  <a:cubicBezTo>
                    <a:pt x="8413688" y="327865"/>
                    <a:pt x="8417543" y="335001"/>
                    <a:pt x="8421463" y="338137"/>
                  </a:cubicBezTo>
                  <a:cubicBezTo>
                    <a:pt x="8426574" y="342226"/>
                    <a:pt x="8434163" y="341312"/>
                    <a:pt x="8440513" y="342899"/>
                  </a:cubicBezTo>
                  <a:cubicBezTo>
                    <a:pt x="8448450" y="347662"/>
                    <a:pt x="8457297" y="351163"/>
                    <a:pt x="8464325" y="357187"/>
                  </a:cubicBezTo>
                  <a:cubicBezTo>
                    <a:pt x="8468671" y="360912"/>
                    <a:pt x="8478196" y="367749"/>
                    <a:pt x="8473850" y="371474"/>
                  </a:cubicBezTo>
                  <a:cubicBezTo>
                    <a:pt x="8462415" y="381275"/>
                    <a:pt x="8430988" y="385762"/>
                    <a:pt x="8430988" y="385762"/>
                  </a:cubicBezTo>
                  <a:cubicBezTo>
                    <a:pt x="8460634" y="400585"/>
                    <a:pt x="8500830" y="403454"/>
                    <a:pt x="8464325" y="419099"/>
                  </a:cubicBezTo>
                  <a:cubicBezTo>
                    <a:pt x="8458309" y="421677"/>
                    <a:pt x="8451404" y="421564"/>
                    <a:pt x="8445275" y="423862"/>
                  </a:cubicBezTo>
                  <a:cubicBezTo>
                    <a:pt x="8438628" y="426355"/>
                    <a:pt x="8432575" y="430212"/>
                    <a:pt x="8426225" y="433387"/>
                  </a:cubicBezTo>
                  <a:cubicBezTo>
                    <a:pt x="8434163" y="438149"/>
                    <a:pt x="8442188" y="442768"/>
                    <a:pt x="8450038" y="447674"/>
                  </a:cubicBezTo>
                  <a:cubicBezTo>
                    <a:pt x="8454892" y="450707"/>
                    <a:pt x="8466135" y="451769"/>
                    <a:pt x="8464325" y="457199"/>
                  </a:cubicBezTo>
                  <a:cubicBezTo>
                    <a:pt x="8462708" y="462049"/>
                    <a:pt x="8433955" y="480621"/>
                    <a:pt x="8426225" y="485774"/>
                  </a:cubicBezTo>
                  <a:cubicBezTo>
                    <a:pt x="8427813" y="492124"/>
                    <a:pt x="8426096" y="500475"/>
                    <a:pt x="8430988" y="504824"/>
                  </a:cubicBezTo>
                  <a:cubicBezTo>
                    <a:pt x="8441601" y="514257"/>
                    <a:pt x="8457729" y="515354"/>
                    <a:pt x="8469088" y="523874"/>
                  </a:cubicBezTo>
                  <a:lnTo>
                    <a:pt x="8488138" y="538162"/>
                  </a:lnTo>
                  <a:cubicBezTo>
                    <a:pt x="8440256" y="562103"/>
                    <a:pt x="8500669" y="533985"/>
                    <a:pt x="8445275" y="552449"/>
                  </a:cubicBezTo>
                  <a:cubicBezTo>
                    <a:pt x="8438540" y="554694"/>
                    <a:pt x="8432872" y="559481"/>
                    <a:pt x="8426225" y="561974"/>
                  </a:cubicBezTo>
                  <a:cubicBezTo>
                    <a:pt x="8420096" y="564272"/>
                    <a:pt x="8413525" y="565149"/>
                    <a:pt x="8407175" y="566737"/>
                  </a:cubicBezTo>
                  <a:cubicBezTo>
                    <a:pt x="8418288" y="571499"/>
                    <a:pt x="8429699" y="575617"/>
                    <a:pt x="8440513" y="581024"/>
                  </a:cubicBezTo>
                  <a:cubicBezTo>
                    <a:pt x="8477449" y="599491"/>
                    <a:pt x="8433168" y="583338"/>
                    <a:pt x="8469088" y="595312"/>
                  </a:cubicBezTo>
                  <a:cubicBezTo>
                    <a:pt x="8467500" y="600074"/>
                    <a:pt x="8468582" y="606938"/>
                    <a:pt x="8464325" y="609599"/>
                  </a:cubicBezTo>
                  <a:cubicBezTo>
                    <a:pt x="8429732" y="631219"/>
                    <a:pt x="8425782" y="603505"/>
                    <a:pt x="8435750" y="633412"/>
                  </a:cubicBezTo>
                  <a:cubicBezTo>
                    <a:pt x="8427813" y="634999"/>
                    <a:pt x="8416428" y="631439"/>
                    <a:pt x="8411938" y="638174"/>
                  </a:cubicBezTo>
                  <a:cubicBezTo>
                    <a:pt x="8408763" y="642936"/>
                    <a:pt x="8421568" y="644372"/>
                    <a:pt x="8426225" y="647699"/>
                  </a:cubicBezTo>
                  <a:cubicBezTo>
                    <a:pt x="8432684" y="652313"/>
                    <a:pt x="8438544" y="657780"/>
                    <a:pt x="8445275" y="661987"/>
                  </a:cubicBezTo>
                  <a:cubicBezTo>
                    <a:pt x="8458728" y="670395"/>
                    <a:pt x="8464723" y="671645"/>
                    <a:pt x="8478613" y="676274"/>
                  </a:cubicBezTo>
                  <a:cubicBezTo>
                    <a:pt x="8473850" y="679449"/>
                    <a:pt x="8469586" y="683544"/>
                    <a:pt x="8464325" y="685799"/>
                  </a:cubicBezTo>
                  <a:cubicBezTo>
                    <a:pt x="8451365" y="691353"/>
                    <a:pt x="8415583" y="694273"/>
                    <a:pt x="8407175" y="695324"/>
                  </a:cubicBezTo>
                  <a:cubicBezTo>
                    <a:pt x="8423470" y="719767"/>
                    <a:pt x="8409975" y="704645"/>
                    <a:pt x="8445275" y="723899"/>
                  </a:cubicBezTo>
                  <a:cubicBezTo>
                    <a:pt x="8461071" y="732515"/>
                    <a:pt x="8469377" y="738380"/>
                    <a:pt x="8483375" y="747712"/>
                  </a:cubicBezTo>
                  <a:cubicBezTo>
                    <a:pt x="8436355" y="757115"/>
                    <a:pt x="8482736" y="746337"/>
                    <a:pt x="8435750" y="761999"/>
                  </a:cubicBezTo>
                  <a:cubicBezTo>
                    <a:pt x="8429540" y="764069"/>
                    <a:pt x="8422829" y="764464"/>
                    <a:pt x="8416700" y="766762"/>
                  </a:cubicBezTo>
                  <a:cubicBezTo>
                    <a:pt x="8402887" y="771942"/>
                    <a:pt x="8395207" y="777916"/>
                    <a:pt x="8383363" y="785812"/>
                  </a:cubicBezTo>
                  <a:cubicBezTo>
                    <a:pt x="8438223" y="804099"/>
                    <a:pt x="8385193" y="784346"/>
                    <a:pt x="8445275" y="814387"/>
                  </a:cubicBezTo>
                  <a:cubicBezTo>
                    <a:pt x="8517005" y="850251"/>
                    <a:pt x="8445366" y="808725"/>
                    <a:pt x="8502425" y="842962"/>
                  </a:cubicBezTo>
                  <a:cubicBezTo>
                    <a:pt x="8471313" y="846419"/>
                    <a:pt x="8437419" y="849184"/>
                    <a:pt x="8407175" y="857249"/>
                  </a:cubicBezTo>
                  <a:cubicBezTo>
                    <a:pt x="8400315" y="859078"/>
                    <a:pt x="8394475" y="863599"/>
                    <a:pt x="8388125" y="866774"/>
                  </a:cubicBezTo>
                  <a:cubicBezTo>
                    <a:pt x="8397650" y="869949"/>
                    <a:pt x="8407046" y="873541"/>
                    <a:pt x="8416700" y="876299"/>
                  </a:cubicBezTo>
                  <a:cubicBezTo>
                    <a:pt x="8491882" y="897780"/>
                    <a:pt x="8430028" y="877566"/>
                    <a:pt x="8469088" y="890587"/>
                  </a:cubicBezTo>
                  <a:cubicBezTo>
                    <a:pt x="8461150" y="895349"/>
                    <a:pt x="8453702" y="901044"/>
                    <a:pt x="8445275" y="904874"/>
                  </a:cubicBezTo>
                  <a:cubicBezTo>
                    <a:pt x="8431105" y="911315"/>
                    <a:pt x="8413001" y="915324"/>
                    <a:pt x="8397650" y="919162"/>
                  </a:cubicBezTo>
                  <a:cubicBezTo>
                    <a:pt x="8405588" y="927099"/>
                    <a:pt x="8411608" y="937599"/>
                    <a:pt x="8421463" y="942974"/>
                  </a:cubicBezTo>
                  <a:cubicBezTo>
                    <a:pt x="8429940" y="947598"/>
                    <a:pt x="8441072" y="944151"/>
                    <a:pt x="8450038" y="947737"/>
                  </a:cubicBezTo>
                  <a:cubicBezTo>
                    <a:pt x="8457408" y="950685"/>
                    <a:pt x="8462738" y="957262"/>
                    <a:pt x="8469088" y="962024"/>
                  </a:cubicBezTo>
                  <a:cubicBezTo>
                    <a:pt x="8459563" y="966787"/>
                    <a:pt x="8450401" y="972357"/>
                    <a:pt x="8440513" y="976312"/>
                  </a:cubicBezTo>
                  <a:cubicBezTo>
                    <a:pt x="8402067" y="991690"/>
                    <a:pt x="8439015" y="969373"/>
                    <a:pt x="8407175" y="990599"/>
                  </a:cubicBezTo>
                  <a:cubicBezTo>
                    <a:pt x="8416700" y="993774"/>
                    <a:pt x="8426428" y="996395"/>
                    <a:pt x="8435750" y="1000124"/>
                  </a:cubicBezTo>
                  <a:cubicBezTo>
                    <a:pt x="8442342" y="1002761"/>
                    <a:pt x="8448128" y="1007223"/>
                    <a:pt x="8454800" y="1009649"/>
                  </a:cubicBezTo>
                  <a:cubicBezTo>
                    <a:pt x="8465662" y="1013599"/>
                    <a:pt x="8477025" y="1015999"/>
                    <a:pt x="8488138" y="1019174"/>
                  </a:cubicBezTo>
                  <a:cubicBezTo>
                    <a:pt x="8478613" y="1020762"/>
                    <a:pt x="8469032" y="1022043"/>
                    <a:pt x="8459563" y="1023937"/>
                  </a:cubicBezTo>
                  <a:cubicBezTo>
                    <a:pt x="8453145" y="1025221"/>
                    <a:pt x="8446903" y="1027279"/>
                    <a:pt x="8440513" y="1028699"/>
                  </a:cubicBezTo>
                  <a:cubicBezTo>
                    <a:pt x="8432611" y="1030455"/>
                    <a:pt x="8424638" y="1031874"/>
                    <a:pt x="8416700" y="1033462"/>
                  </a:cubicBezTo>
                  <a:cubicBezTo>
                    <a:pt x="8411938" y="1036637"/>
                    <a:pt x="8399853" y="1037868"/>
                    <a:pt x="8402413" y="1042987"/>
                  </a:cubicBezTo>
                  <a:cubicBezTo>
                    <a:pt x="8408354" y="1054868"/>
                    <a:pt x="8469208" y="1079024"/>
                    <a:pt x="8473850" y="1081087"/>
                  </a:cubicBezTo>
                  <a:cubicBezTo>
                    <a:pt x="8464325" y="1085849"/>
                    <a:pt x="8455565" y="1092630"/>
                    <a:pt x="8445275" y="1095374"/>
                  </a:cubicBezTo>
                  <a:cubicBezTo>
                    <a:pt x="8394700" y="1108861"/>
                    <a:pt x="8407911" y="1083647"/>
                    <a:pt x="8397650" y="1114424"/>
                  </a:cubicBezTo>
                  <a:cubicBezTo>
                    <a:pt x="8440777" y="1125207"/>
                    <a:pt x="8388568" y="1109884"/>
                    <a:pt x="8445275" y="1138237"/>
                  </a:cubicBezTo>
                  <a:cubicBezTo>
                    <a:pt x="8451129" y="1141164"/>
                    <a:pt x="8457975" y="1141412"/>
                    <a:pt x="8464325" y="1142999"/>
                  </a:cubicBezTo>
                  <a:cubicBezTo>
                    <a:pt x="8513960" y="1174022"/>
                    <a:pt x="8516703" y="1164590"/>
                    <a:pt x="8464325" y="1171574"/>
                  </a:cubicBezTo>
                  <a:lnTo>
                    <a:pt x="8430988" y="1176337"/>
                  </a:lnTo>
                  <a:cubicBezTo>
                    <a:pt x="8427800" y="1177400"/>
                    <a:pt x="8395968" y="1187260"/>
                    <a:pt x="8397650" y="1190624"/>
                  </a:cubicBezTo>
                  <a:cubicBezTo>
                    <a:pt x="8399824" y="1194973"/>
                    <a:pt x="8467790" y="1228075"/>
                    <a:pt x="8469088" y="1228724"/>
                  </a:cubicBezTo>
                  <a:cubicBezTo>
                    <a:pt x="8441830" y="1255982"/>
                    <a:pt x="8470249" y="1233100"/>
                    <a:pt x="8426225" y="1247774"/>
                  </a:cubicBezTo>
                  <a:cubicBezTo>
                    <a:pt x="8420795" y="1249584"/>
                    <a:pt x="8416908" y="1254459"/>
                    <a:pt x="8411938" y="1257299"/>
                  </a:cubicBezTo>
                  <a:cubicBezTo>
                    <a:pt x="8405774" y="1260821"/>
                    <a:pt x="8399238" y="1263649"/>
                    <a:pt x="8392888" y="1266824"/>
                  </a:cubicBezTo>
                  <a:cubicBezTo>
                    <a:pt x="8407175" y="1274762"/>
                    <a:pt x="8421131" y="1283328"/>
                    <a:pt x="8435750" y="1290637"/>
                  </a:cubicBezTo>
                  <a:cubicBezTo>
                    <a:pt x="8443397" y="1294460"/>
                    <a:pt x="8451751" y="1296690"/>
                    <a:pt x="8459563" y="1300162"/>
                  </a:cubicBezTo>
                  <a:cubicBezTo>
                    <a:pt x="8466051" y="1303045"/>
                    <a:pt x="8472263" y="1306512"/>
                    <a:pt x="8478613" y="1309687"/>
                  </a:cubicBezTo>
                  <a:cubicBezTo>
                    <a:pt x="8470675" y="1312862"/>
                    <a:pt x="8463094" y="1317139"/>
                    <a:pt x="8454800" y="1319212"/>
                  </a:cubicBezTo>
                  <a:lnTo>
                    <a:pt x="8431521" y="1323974"/>
                  </a:lnTo>
                  <a:lnTo>
                    <a:pt x="0" y="13239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E2191E-420B-F537-3968-96032AEDBEA9}"/>
                </a:ext>
              </a:extLst>
            </p:cNvPr>
            <p:cNvSpPr/>
            <p:nvPr/>
          </p:nvSpPr>
          <p:spPr bwMode="auto">
            <a:xfrm>
              <a:off x="429981" y="1458989"/>
              <a:ext cx="2294169" cy="145381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32B5F5-C463-649E-1079-B60590C648CD}"/>
                </a:ext>
              </a:extLst>
            </p:cNvPr>
            <p:cNvSpPr txBox="1"/>
            <p:nvPr/>
          </p:nvSpPr>
          <p:spPr>
            <a:xfrm>
              <a:off x="429980" y="1493399"/>
              <a:ext cx="229416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latin typeface="Bahnschrift SemiBold" panose="020B0502040204020203" pitchFamily="34" charset="0"/>
                </a:rPr>
                <a:t>Examination Related Activities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62467E-82BA-756B-F3C5-235A725661EE}"/>
                </a:ext>
              </a:extLst>
            </p:cNvPr>
            <p:cNvSpPr txBox="1"/>
            <p:nvPr/>
          </p:nvSpPr>
          <p:spPr>
            <a:xfrm>
              <a:off x="2876550" y="1600200"/>
              <a:ext cx="8248650" cy="1125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Bahnschrift" panose="020B0502040204020203" pitchFamily="34" charset="0"/>
                </a:rPr>
                <a:t>For hassle-free conduct of examination in the university following activities are available to be conducted at UMS.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6C331F-EB06-3C05-87EF-E942BD8C14CC}"/>
              </a:ext>
            </a:extLst>
          </p:cNvPr>
          <p:cNvGrpSpPr/>
          <p:nvPr/>
        </p:nvGrpSpPr>
        <p:grpSpPr>
          <a:xfrm>
            <a:off x="-15000088" y="3370400"/>
            <a:ext cx="11007068" cy="3059457"/>
            <a:chOff x="150212" y="3370400"/>
            <a:chExt cx="11007068" cy="30594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03259D-8EDE-E3B5-8BCF-0A0833314870}"/>
                </a:ext>
              </a:extLst>
            </p:cNvPr>
            <p:cNvSpPr txBox="1"/>
            <p:nvPr/>
          </p:nvSpPr>
          <p:spPr>
            <a:xfrm>
              <a:off x="3839245" y="337040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Preparing Question Bank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5D15C6-B041-475C-3C75-4B9C4130E0AE}"/>
                </a:ext>
              </a:extLst>
            </p:cNvPr>
            <p:cNvSpPr txBox="1"/>
            <p:nvPr/>
          </p:nvSpPr>
          <p:spPr>
            <a:xfrm>
              <a:off x="3839245" y="4203837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Viewing Examination Duties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5A077C-05F1-222F-E490-04456D3394FA}"/>
                </a:ext>
              </a:extLst>
            </p:cNvPr>
            <p:cNvSpPr txBox="1"/>
            <p:nvPr/>
          </p:nvSpPr>
          <p:spPr>
            <a:xfrm>
              <a:off x="3871325" y="5037274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Uploading of MTT, ETE, and ETP Marks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40D999-C64F-6D46-79E5-BCEA4A361381}"/>
                </a:ext>
              </a:extLst>
            </p:cNvPr>
            <p:cNvSpPr txBox="1"/>
            <p:nvPr/>
          </p:nvSpPr>
          <p:spPr>
            <a:xfrm>
              <a:off x="3839245" y="5870710"/>
              <a:ext cx="7285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Performing Result Analysis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AA7FD6D-0605-F796-80ED-2D14183EC50F}"/>
                </a:ext>
              </a:extLst>
            </p:cNvPr>
            <p:cNvGrpSpPr/>
            <p:nvPr/>
          </p:nvGrpSpPr>
          <p:grpSpPr>
            <a:xfrm>
              <a:off x="429981" y="3823870"/>
              <a:ext cx="2702744" cy="2605987"/>
              <a:chOff x="429981" y="3823870"/>
              <a:chExt cx="2702744" cy="260598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FFD182B-676C-CE39-9D51-64C2A6691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30942" r="10681" b="4199"/>
              <a:stretch/>
            </p:blipFill>
            <p:spPr>
              <a:xfrm>
                <a:off x="1136502" y="4037215"/>
                <a:ext cx="1996223" cy="2233606"/>
              </a:xfrm>
              <a:prstGeom prst="rect">
                <a:avLst/>
              </a:prstGeom>
            </p:spPr>
          </p:pic>
          <p:pic>
            <p:nvPicPr>
              <p:cNvPr id="65" name="Picture 2" descr="40+ Invigilation Images, HD Pictures and Stock Photos For Free Download -  Lovepik.com">
                <a:extLst>
                  <a:ext uri="{FF2B5EF4-FFF2-40B4-BE49-F238E27FC236}">
                    <a16:creationId xmlns:a16="http://schemas.microsoft.com/office/drawing/2014/main" id="{F8688034-9D29-8FFD-CA2A-5EFD7B511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979" r="304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r="67108"/>
              <a:stretch/>
            </p:blipFill>
            <p:spPr bwMode="auto">
              <a:xfrm>
                <a:off x="429981" y="3823870"/>
                <a:ext cx="930618" cy="260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83AFA4-CBA6-6CB0-4883-7A3D1304CC7F}"/>
                </a:ext>
              </a:extLst>
            </p:cNvPr>
            <p:cNvSpPr/>
            <p:nvPr/>
          </p:nvSpPr>
          <p:spPr bwMode="auto">
            <a:xfrm>
              <a:off x="150212" y="3429000"/>
              <a:ext cx="3039993" cy="3000857"/>
            </a:xfrm>
            <a:custGeom>
              <a:avLst/>
              <a:gdLst>
                <a:gd name="connsiteX0" fmla="*/ 3022284 w 3039993"/>
                <a:gd name="connsiteY0" fmla="*/ 0 h 3000857"/>
                <a:gd name="connsiteX1" fmla="*/ 3039993 w 3039993"/>
                <a:gd name="connsiteY1" fmla="*/ 0 h 3000857"/>
                <a:gd name="connsiteX2" fmla="*/ 3039993 w 3039993"/>
                <a:gd name="connsiteY2" fmla="*/ 3000857 h 3000857"/>
                <a:gd name="connsiteX3" fmla="*/ 0 w 3039993"/>
                <a:gd name="connsiteY3" fmla="*/ 3000857 h 3000857"/>
                <a:gd name="connsiteX4" fmla="*/ 70812 w 3039993"/>
                <a:gd name="connsiteY4" fmla="*/ 2930547 h 3000857"/>
                <a:gd name="connsiteX5" fmla="*/ 2969683 w 3039993"/>
                <a:gd name="connsiteY5" fmla="*/ 2930547 h 3000857"/>
                <a:gd name="connsiteX6" fmla="*/ 2969683 w 3039993"/>
                <a:gd name="connsiteY6" fmla="*/ 70310 h 3000857"/>
                <a:gd name="connsiteX7" fmla="*/ 2951472 w 3039993"/>
                <a:gd name="connsiteY7" fmla="*/ 70310 h 300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9993" h="3000857">
                  <a:moveTo>
                    <a:pt x="3022284" y="0"/>
                  </a:moveTo>
                  <a:lnTo>
                    <a:pt x="3039993" y="0"/>
                  </a:lnTo>
                  <a:lnTo>
                    <a:pt x="3039993" y="3000857"/>
                  </a:lnTo>
                  <a:lnTo>
                    <a:pt x="0" y="3000857"/>
                  </a:lnTo>
                  <a:lnTo>
                    <a:pt x="70812" y="2930547"/>
                  </a:lnTo>
                  <a:lnTo>
                    <a:pt x="2969683" y="2930547"/>
                  </a:lnTo>
                  <a:lnTo>
                    <a:pt x="2969683" y="70310"/>
                  </a:lnTo>
                  <a:lnTo>
                    <a:pt x="2951472" y="703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D9CE16-101D-CD38-6C84-16F28F5C47DF}"/>
                </a:ext>
              </a:extLst>
            </p:cNvPr>
            <p:cNvCxnSpPr>
              <a:stCxn id="52" idx="1"/>
            </p:cNvCxnSpPr>
            <p:nvPr/>
          </p:nvCxnSpPr>
          <p:spPr>
            <a:xfrm flipH="1" flipV="1">
              <a:off x="3190205" y="3600450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BC4A3D9-C980-D5E5-1610-45BF1D36E73F}"/>
                </a:ext>
              </a:extLst>
            </p:cNvPr>
            <p:cNvCxnSpPr/>
            <p:nvPr/>
          </p:nvCxnSpPr>
          <p:spPr>
            <a:xfrm flipH="1" flipV="1">
              <a:off x="3190205" y="443427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3041D8B-5D80-FDF6-4CED-E290B965D98E}"/>
                </a:ext>
              </a:extLst>
            </p:cNvPr>
            <p:cNvCxnSpPr/>
            <p:nvPr/>
          </p:nvCxnSpPr>
          <p:spPr>
            <a:xfrm flipH="1" flipV="1">
              <a:off x="3180845" y="5270517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C7D125-25BE-9339-4EB4-513EC545E8D3}"/>
                </a:ext>
              </a:extLst>
            </p:cNvPr>
            <p:cNvCxnSpPr/>
            <p:nvPr/>
          </p:nvCxnSpPr>
          <p:spPr>
            <a:xfrm flipH="1" flipV="1">
              <a:off x="3190205" y="6105558"/>
              <a:ext cx="649040" cy="783"/>
            </a:xfrm>
            <a:prstGeom prst="line">
              <a:avLst/>
            </a:prstGeom>
            <a:ln w="28575">
              <a:solidFill>
                <a:srgbClr val="C9C9C9">
                  <a:alpha val="79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!!Rectangle 99">
            <a:extLst>
              <a:ext uri="{FF2B5EF4-FFF2-40B4-BE49-F238E27FC236}">
                <a16:creationId xmlns:a16="http://schemas.microsoft.com/office/drawing/2014/main" id="{79DDEE10-1004-D24D-731A-DF4FC1B1C2B8}"/>
              </a:ext>
            </a:extLst>
          </p:cNvPr>
          <p:cNvSpPr/>
          <p:nvPr/>
        </p:nvSpPr>
        <p:spPr bwMode="auto">
          <a:xfrm>
            <a:off x="-15606227" y="1561991"/>
            <a:ext cx="15567933" cy="52960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45" grpId="0" animBg="1"/>
      <p:bldP spid="47" grpId="0"/>
      <p:bldP spid="48" grpId="0" animBg="1"/>
      <p:bldP spid="49" grpId="0" animBg="1"/>
      <p:bldP spid="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3C42FF5-32B4-999B-13F0-4D9FE0D86692}"/>
              </a:ext>
            </a:extLst>
          </p:cNvPr>
          <p:cNvSpPr/>
          <p:nvPr/>
        </p:nvSpPr>
        <p:spPr bwMode="auto">
          <a:xfrm>
            <a:off x="6217104" y="-1"/>
            <a:ext cx="5969453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2A711-70FA-7C81-3BBE-FC34BAC24C97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C203E-5F6B-DA03-E481-B599E19EF97C}"/>
              </a:ext>
            </a:extLst>
          </p:cNvPr>
          <p:cNvSpPr/>
          <p:nvPr/>
        </p:nvSpPr>
        <p:spPr bwMode="auto">
          <a:xfrm>
            <a:off x="571500" y="1600200"/>
            <a:ext cx="5306786" cy="4833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Research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56967C-B6FA-B52F-15EB-A30C18A0D4CE}"/>
              </a:ext>
            </a:extLst>
          </p:cNvPr>
          <p:cNvGrpSpPr/>
          <p:nvPr/>
        </p:nvGrpSpPr>
        <p:grpSpPr>
          <a:xfrm>
            <a:off x="692604" y="1761924"/>
            <a:ext cx="5055053" cy="4508247"/>
            <a:chOff x="692604" y="1761924"/>
            <a:chExt cx="5055053" cy="45082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BA80493-EB86-EA4B-A21E-C36918973E51}"/>
                </a:ext>
              </a:extLst>
            </p:cNvPr>
            <p:cNvGrpSpPr/>
            <p:nvPr/>
          </p:nvGrpSpPr>
          <p:grpSpPr>
            <a:xfrm>
              <a:off x="692604" y="1766352"/>
              <a:ext cx="5055053" cy="4503819"/>
              <a:chOff x="692604" y="1766352"/>
              <a:chExt cx="5055053" cy="450381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39C0C3-7BDB-6DF5-B6FD-BD538DFC5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455" y="1766352"/>
                <a:ext cx="5043351" cy="46597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3B5071-BF0E-A1A0-CA6F-C42F64871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980"/>
              <a:stretch/>
            </p:blipFill>
            <p:spPr>
              <a:xfrm>
                <a:off x="692604" y="2203752"/>
                <a:ext cx="5055053" cy="195229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7FBCFF-C9EE-2733-D7D6-2B94D3BB1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380" y="4099270"/>
                <a:ext cx="5037500" cy="217090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6CB41C-C6CE-4E53-F63A-4B965BEBBA6F}"/>
                  </a:ext>
                </a:extLst>
              </p:cNvPr>
              <p:cNvSpPr/>
              <p:nvPr/>
            </p:nvSpPr>
            <p:spPr bwMode="auto">
              <a:xfrm>
                <a:off x="701380" y="1946275"/>
                <a:ext cx="2673645" cy="94191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682074-17C5-3413-294E-A6D6EF28AA29}"/>
                </a:ext>
              </a:extLst>
            </p:cNvPr>
            <p:cNvSpPr txBox="1"/>
            <p:nvPr/>
          </p:nvSpPr>
          <p:spPr>
            <a:xfrm>
              <a:off x="701380" y="1761924"/>
              <a:ext cx="5046277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Uploading Monthly CA Marks for Project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F2CACE-CAAE-7DAE-2D4E-0CE860307D3B}"/>
                </a:ext>
              </a:extLst>
            </p:cNvPr>
            <p:cNvSpPr txBox="1"/>
            <p:nvPr/>
          </p:nvSpPr>
          <p:spPr>
            <a:xfrm>
              <a:off x="710157" y="4118818"/>
              <a:ext cx="5028724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Recommendation of Uploaded Reports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87FA51-11BD-F705-BC5A-62C04FFF7D4B}"/>
                </a:ext>
              </a:extLst>
            </p:cNvPr>
            <p:cNvSpPr txBox="1"/>
            <p:nvPr/>
          </p:nvSpPr>
          <p:spPr>
            <a:xfrm>
              <a:off x="710157" y="2414930"/>
              <a:ext cx="5028724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Fixing Interaction Slots with </a:t>
              </a:r>
              <a:r>
                <a:rPr lang="en-US" sz="12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Research Scholars</a:t>
              </a:r>
              <a:endParaRPr lang="en-US" sz="12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02F479E-2755-0444-CD6E-BBEDA3258657}"/>
              </a:ext>
            </a:extLst>
          </p:cNvPr>
          <p:cNvSpPr/>
          <p:nvPr/>
        </p:nvSpPr>
        <p:spPr bwMode="auto">
          <a:xfrm>
            <a:off x="6449785" y="1600200"/>
            <a:ext cx="5306786" cy="4833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ABD473-B141-839A-AAEA-E1647AC1B299}"/>
              </a:ext>
            </a:extLst>
          </p:cNvPr>
          <p:cNvGrpSpPr/>
          <p:nvPr/>
        </p:nvGrpSpPr>
        <p:grpSpPr>
          <a:xfrm>
            <a:off x="6638162" y="1761924"/>
            <a:ext cx="4930033" cy="4498495"/>
            <a:chOff x="6638162" y="1761924"/>
            <a:chExt cx="4930033" cy="44984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3FD6DD5-49CA-AF18-C15F-6CBD2EAD7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8162" y="1773237"/>
              <a:ext cx="4930032" cy="448718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31AFF8-A052-18BC-92FA-629ED9224B9F}"/>
                </a:ext>
              </a:extLst>
            </p:cNvPr>
            <p:cNvSpPr/>
            <p:nvPr/>
          </p:nvSpPr>
          <p:spPr bwMode="auto">
            <a:xfrm>
              <a:off x="6638162" y="2019873"/>
              <a:ext cx="1877188" cy="1838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F20445-CC67-C5B5-CCAF-9E97FAAC013C}"/>
                </a:ext>
              </a:extLst>
            </p:cNvPr>
            <p:cNvSpPr txBox="1"/>
            <p:nvPr/>
          </p:nvSpPr>
          <p:spPr>
            <a:xfrm>
              <a:off x="6638163" y="1761924"/>
              <a:ext cx="4930032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Applying for Research Grant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90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3C42FF5-32B4-999B-13F0-4D9FE0D86692}"/>
              </a:ext>
            </a:extLst>
          </p:cNvPr>
          <p:cNvSpPr/>
          <p:nvPr/>
        </p:nvSpPr>
        <p:spPr bwMode="auto">
          <a:xfrm>
            <a:off x="6217104" y="-1"/>
            <a:ext cx="5969453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2A711-70FA-7C81-3BBE-FC34BAC24C97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C203E-5F6B-DA03-E481-B599E19EF97C}"/>
              </a:ext>
            </a:extLst>
          </p:cNvPr>
          <p:cNvSpPr/>
          <p:nvPr/>
        </p:nvSpPr>
        <p:spPr bwMode="auto">
          <a:xfrm>
            <a:off x="571500" y="1600200"/>
            <a:ext cx="5306786" cy="4833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1930-7D44-4EF8-8977-723FCA9C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6" y="1761924"/>
            <a:ext cx="5046277" cy="44603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02F479E-2755-0444-CD6E-BBEDA3258657}"/>
              </a:ext>
            </a:extLst>
          </p:cNvPr>
          <p:cNvSpPr/>
          <p:nvPr/>
        </p:nvSpPr>
        <p:spPr bwMode="auto">
          <a:xfrm>
            <a:off x="6449785" y="1600200"/>
            <a:ext cx="5306786" cy="4833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FD6DD5-49CA-AF18-C15F-6CBD2EAD7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720" y="1761924"/>
            <a:ext cx="4930032" cy="14405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F20445-CC67-C5B5-CCAF-9E97FAAC013C}"/>
              </a:ext>
            </a:extLst>
          </p:cNvPr>
          <p:cNvSpPr txBox="1"/>
          <p:nvPr/>
        </p:nvSpPr>
        <p:spPr>
          <a:xfrm>
            <a:off x="6638163" y="1761924"/>
            <a:ext cx="4930032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Conference Proposal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7BFBE6-3975-1BD1-693A-9E7D4D218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750" y="2111812"/>
            <a:ext cx="820463" cy="7423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FC1C3-A43B-EE13-232B-CFA7E16A1491}"/>
              </a:ext>
            </a:extLst>
          </p:cNvPr>
          <p:cNvSpPr txBox="1"/>
          <p:nvPr/>
        </p:nvSpPr>
        <p:spPr>
          <a:xfrm>
            <a:off x="690493" y="1748344"/>
            <a:ext cx="5066233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Applying for IPR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46FA53-9D12-34C9-49E8-28A7C5C83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720" y="3305573"/>
            <a:ext cx="4930032" cy="601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C8AD5-44D6-FE0B-0722-DF8C78557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720" y="3956482"/>
            <a:ext cx="4925030" cy="22658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36F360-05C9-6020-B695-7E401D94F2CA}"/>
              </a:ext>
            </a:extLst>
          </p:cNvPr>
          <p:cNvSpPr txBox="1"/>
          <p:nvPr/>
        </p:nvSpPr>
        <p:spPr>
          <a:xfrm>
            <a:off x="6638163" y="3162609"/>
            <a:ext cx="4930032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Recording Research and Academic Contribution</a:t>
            </a:r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CFA19-2586-4C1B-F69B-5078860A510B}"/>
              </a:ext>
            </a:extLst>
          </p:cNvPr>
          <p:cNvSpPr txBox="1"/>
          <p:nvPr/>
        </p:nvSpPr>
        <p:spPr>
          <a:xfrm>
            <a:off x="6627277" y="3942615"/>
            <a:ext cx="4930032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Access to Research Repository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F509C1-6A43-07AF-9687-2FBFE756C413}"/>
              </a:ext>
            </a:extLst>
          </p:cNvPr>
          <p:cNvGrpSpPr/>
          <p:nvPr/>
        </p:nvGrpSpPr>
        <p:grpSpPr>
          <a:xfrm>
            <a:off x="-5687786" y="1455702"/>
            <a:ext cx="5055053" cy="4508247"/>
            <a:chOff x="692604" y="1761924"/>
            <a:chExt cx="5055053" cy="450824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14D369-5A9C-447D-8AAD-9ABFA28A68D7}"/>
                </a:ext>
              </a:extLst>
            </p:cNvPr>
            <p:cNvGrpSpPr/>
            <p:nvPr/>
          </p:nvGrpSpPr>
          <p:grpSpPr>
            <a:xfrm>
              <a:off x="692604" y="1766352"/>
              <a:ext cx="5055053" cy="4503819"/>
              <a:chOff x="692604" y="1766352"/>
              <a:chExt cx="5055053" cy="4503819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F611D5C-A4C6-5B11-C7FF-EBD98C189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455" y="1766352"/>
                <a:ext cx="5043351" cy="46597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46594CE-869A-C3F1-434F-9E3AD9867E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3980"/>
              <a:stretch/>
            </p:blipFill>
            <p:spPr>
              <a:xfrm>
                <a:off x="692604" y="2203752"/>
                <a:ext cx="5055053" cy="195229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5C88B5D-DD7B-98EE-BFFE-898B1DD9D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380" y="4099270"/>
                <a:ext cx="5037500" cy="2170901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D49B861-17B6-63A6-D1B2-AEBEB2C8B449}"/>
                  </a:ext>
                </a:extLst>
              </p:cNvPr>
              <p:cNvSpPr/>
              <p:nvPr/>
            </p:nvSpPr>
            <p:spPr bwMode="auto">
              <a:xfrm>
                <a:off x="701380" y="1946275"/>
                <a:ext cx="2673645" cy="94191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939D3B-4E5A-7C1F-C5DD-76BAF929FD8A}"/>
                </a:ext>
              </a:extLst>
            </p:cNvPr>
            <p:cNvSpPr txBox="1"/>
            <p:nvPr/>
          </p:nvSpPr>
          <p:spPr>
            <a:xfrm>
              <a:off x="701380" y="1761924"/>
              <a:ext cx="5046277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Uploading Monthly CA Marks for Project Work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7E6D5F-D5B9-79DB-0828-687DFCAF676B}"/>
                </a:ext>
              </a:extLst>
            </p:cNvPr>
            <p:cNvSpPr txBox="1"/>
            <p:nvPr/>
          </p:nvSpPr>
          <p:spPr>
            <a:xfrm>
              <a:off x="710157" y="4118818"/>
              <a:ext cx="5028724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Recommendation of Uploaded Reports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7F7C21-CC63-A1F5-B420-36E8BFEF9560}"/>
                </a:ext>
              </a:extLst>
            </p:cNvPr>
            <p:cNvSpPr txBox="1"/>
            <p:nvPr/>
          </p:nvSpPr>
          <p:spPr>
            <a:xfrm>
              <a:off x="710157" y="2414930"/>
              <a:ext cx="5028724" cy="27699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Fixing Interaction Slots with Research Fellows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9A2ECD-59D7-16BC-550A-2272174D3B4E}"/>
              </a:ext>
            </a:extLst>
          </p:cNvPr>
          <p:cNvGrpSpPr/>
          <p:nvPr/>
        </p:nvGrpSpPr>
        <p:grpSpPr>
          <a:xfrm>
            <a:off x="12979766" y="1687547"/>
            <a:ext cx="4930033" cy="4498495"/>
            <a:chOff x="6638162" y="1761924"/>
            <a:chExt cx="4930033" cy="449849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F99E51-0FDF-CD20-8877-428B90A1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38162" y="1773237"/>
              <a:ext cx="4930032" cy="448718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BB8B09-87B1-77DF-F982-1F6EA1D24DE9}"/>
                </a:ext>
              </a:extLst>
            </p:cNvPr>
            <p:cNvSpPr/>
            <p:nvPr/>
          </p:nvSpPr>
          <p:spPr bwMode="auto">
            <a:xfrm>
              <a:off x="6638162" y="2019873"/>
              <a:ext cx="1877188" cy="1838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5004A6-0E75-1174-30D5-8487128B2940}"/>
                </a:ext>
              </a:extLst>
            </p:cNvPr>
            <p:cNvSpPr txBox="1"/>
            <p:nvPr/>
          </p:nvSpPr>
          <p:spPr>
            <a:xfrm>
              <a:off x="6638163" y="1761924"/>
              <a:ext cx="4930032" cy="369332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Applying for Research Grant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FE630A1-6151-D62C-033B-FAE83B3CE4C7}"/>
              </a:ext>
            </a:extLst>
          </p:cNvPr>
          <p:cNvSpPr/>
          <p:nvPr/>
        </p:nvSpPr>
        <p:spPr bwMode="auto">
          <a:xfrm>
            <a:off x="-5808890" y="1455702"/>
            <a:ext cx="5645604" cy="457135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62E683-F621-D408-8B05-5D18E5B4B8BA}"/>
              </a:ext>
            </a:extLst>
          </p:cNvPr>
          <p:cNvSpPr/>
          <p:nvPr/>
        </p:nvSpPr>
        <p:spPr bwMode="auto">
          <a:xfrm>
            <a:off x="12621980" y="1686058"/>
            <a:ext cx="5645604" cy="457135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7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E-Governance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9BAFF6-153D-0FE2-CCD8-957959016E95}"/>
              </a:ext>
            </a:extLst>
          </p:cNvPr>
          <p:cNvGrpSpPr/>
          <p:nvPr/>
        </p:nvGrpSpPr>
        <p:grpSpPr>
          <a:xfrm>
            <a:off x="1226340" y="1505855"/>
            <a:ext cx="9739321" cy="5009243"/>
            <a:chOff x="1226340" y="1538514"/>
            <a:chExt cx="9739321" cy="464457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467286-7AA5-18E5-2451-03F5CA2FF5FE}"/>
                </a:ext>
              </a:extLst>
            </p:cNvPr>
            <p:cNvGrpSpPr/>
            <p:nvPr/>
          </p:nvGrpSpPr>
          <p:grpSpPr>
            <a:xfrm>
              <a:off x="1226340" y="1538514"/>
              <a:ext cx="9739321" cy="4644572"/>
              <a:chOff x="914165" y="1393371"/>
              <a:chExt cx="9761772" cy="484460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C48ABD-4E00-730A-CF92-56837EDB9067}"/>
                  </a:ext>
                </a:extLst>
              </p:cNvPr>
              <p:cNvSpPr/>
              <p:nvPr/>
            </p:nvSpPr>
            <p:spPr bwMode="auto">
              <a:xfrm>
                <a:off x="914165" y="1393371"/>
                <a:ext cx="9761772" cy="48446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2214958-155C-4F27-A190-11C02814B069}"/>
                  </a:ext>
                </a:extLst>
              </p:cNvPr>
              <p:cNvGrpSpPr/>
              <p:nvPr/>
            </p:nvGrpSpPr>
            <p:grpSpPr>
              <a:xfrm>
                <a:off x="1002612" y="1449631"/>
                <a:ext cx="9584878" cy="4732087"/>
                <a:chOff x="429980" y="1462347"/>
                <a:chExt cx="9584878" cy="473208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859428F-3367-571C-265F-05FAB9006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980" y="1462347"/>
                  <a:ext cx="5666019" cy="294772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1896054-5BF4-B332-2E3E-C919FB636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7600" y="1462348"/>
                  <a:ext cx="3817258" cy="2902571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6B3B4EF-DEC5-552D-C059-409087708E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981" y="4451730"/>
                  <a:ext cx="9584877" cy="1742704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FC6D0F-A9D0-4F3D-EA6F-B6F58F47BECE}"/>
                </a:ext>
              </a:extLst>
            </p:cNvPr>
            <p:cNvSpPr txBox="1"/>
            <p:nvPr/>
          </p:nvSpPr>
          <p:spPr>
            <a:xfrm>
              <a:off x="1314582" y="1607322"/>
              <a:ext cx="5652988" cy="40011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Scheduling Meeting on Meeting Master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60D10-B0C4-61CC-93B6-44694D0CE2ED}"/>
                </a:ext>
              </a:extLst>
            </p:cNvPr>
            <p:cNvSpPr txBox="1"/>
            <p:nvPr/>
          </p:nvSpPr>
          <p:spPr>
            <a:xfrm>
              <a:off x="7068936" y="1592451"/>
              <a:ext cx="3808480" cy="40011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Recording Meeting Minutes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DEEE40-CD73-D855-DEA0-C4EBF0CD83D9}"/>
                </a:ext>
              </a:extLst>
            </p:cNvPr>
            <p:cNvSpPr txBox="1"/>
            <p:nvPr/>
          </p:nvSpPr>
          <p:spPr>
            <a:xfrm>
              <a:off x="1314582" y="4491037"/>
              <a:ext cx="9562832" cy="40011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Viewing Meeting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876280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F808337-5283-F8CE-0E60-46838EC31CDB}"/>
              </a:ext>
            </a:extLst>
          </p:cNvPr>
          <p:cNvSpPr/>
          <p:nvPr/>
        </p:nvSpPr>
        <p:spPr bwMode="auto">
          <a:xfrm>
            <a:off x="6252324" y="-1"/>
            <a:ext cx="593967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D6733D-BAB0-4786-357A-DB01C0FC5F2B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E-Governance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B2B393-8901-CFFE-B054-1D8BA24115F9}"/>
              </a:ext>
            </a:extLst>
          </p:cNvPr>
          <p:cNvGrpSpPr/>
          <p:nvPr/>
        </p:nvGrpSpPr>
        <p:grpSpPr>
          <a:xfrm>
            <a:off x="772881" y="1389963"/>
            <a:ext cx="4923390" cy="5162654"/>
            <a:chOff x="429981" y="1389963"/>
            <a:chExt cx="4923390" cy="51626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F29D4D-D1A9-DE08-E4D1-5644B11A2A52}"/>
                </a:ext>
              </a:extLst>
            </p:cNvPr>
            <p:cNvSpPr/>
            <p:nvPr/>
          </p:nvSpPr>
          <p:spPr bwMode="auto">
            <a:xfrm>
              <a:off x="429981" y="1389963"/>
              <a:ext cx="4923390" cy="5162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0D0A1A-2B33-2210-1690-A9E07BAF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05" y="1510600"/>
              <a:ext cx="4610743" cy="483325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2E8E34-2F1A-DB65-604C-A29ED4CF6723}"/>
              </a:ext>
            </a:extLst>
          </p:cNvPr>
          <p:cNvGrpSpPr/>
          <p:nvPr/>
        </p:nvGrpSpPr>
        <p:grpSpPr>
          <a:xfrm>
            <a:off x="6741417" y="1389963"/>
            <a:ext cx="4677702" cy="5162654"/>
            <a:chOff x="6760467" y="1436979"/>
            <a:chExt cx="4105560" cy="51626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DFDAFF-CC06-D95F-66DE-EF4DBE69410B}"/>
                </a:ext>
              </a:extLst>
            </p:cNvPr>
            <p:cNvSpPr/>
            <p:nvPr/>
          </p:nvSpPr>
          <p:spPr bwMode="auto">
            <a:xfrm>
              <a:off x="6760467" y="1436979"/>
              <a:ext cx="4105560" cy="5162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2CB19A-14BC-D892-5504-9BFC0EE304D3}"/>
                </a:ext>
              </a:extLst>
            </p:cNvPr>
            <p:cNvGrpSpPr/>
            <p:nvPr/>
          </p:nvGrpSpPr>
          <p:grpSpPr>
            <a:xfrm>
              <a:off x="6955873" y="1601677"/>
              <a:ext cx="3714749" cy="4833258"/>
              <a:chOff x="5276851" y="1436979"/>
              <a:chExt cx="3943350" cy="6579129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9336EDC-E249-8DEE-9AAB-547BCBCFF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5" r="1018"/>
              <a:stretch/>
            </p:blipFill>
            <p:spPr>
              <a:xfrm>
                <a:off x="5276851" y="1436979"/>
                <a:ext cx="3943350" cy="298960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DA2F5A2-E764-E61B-60F3-AC217678D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6851" y="4584723"/>
                <a:ext cx="3943350" cy="3431385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E65E877-2E94-77A8-A712-48AAC38C591F}"/>
              </a:ext>
            </a:extLst>
          </p:cNvPr>
          <p:cNvSpPr txBox="1"/>
          <p:nvPr/>
        </p:nvSpPr>
        <p:spPr>
          <a:xfrm>
            <a:off x="929205" y="1510600"/>
            <a:ext cx="4581008" cy="36933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Staff Leave Application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0A139-DD98-6EA6-803D-7C884BE09D75}"/>
              </a:ext>
            </a:extLst>
          </p:cNvPr>
          <p:cNvSpPr txBox="1"/>
          <p:nvPr/>
        </p:nvSpPr>
        <p:spPr>
          <a:xfrm>
            <a:off x="6937652" y="1510600"/>
            <a:ext cx="4230539" cy="338554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Tracking Faculty Performance through PMS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2BA344-1681-D03C-A1F4-68D12654A48B}"/>
              </a:ext>
            </a:extLst>
          </p:cNvPr>
          <p:cNvSpPr txBox="1"/>
          <p:nvPr/>
        </p:nvSpPr>
        <p:spPr>
          <a:xfrm>
            <a:off x="6964054" y="3989572"/>
            <a:ext cx="4232428" cy="338554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Accessing HR Policies/Code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82072470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tx1">
                <a:lumMod val="50000"/>
                <a:lumOff val="50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9F6A5D5-843B-C0CE-E5F3-2261DAAA5AFA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90815F-E60A-AB4F-12C9-7FCE2C8609A0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74410F-3DBA-2DC9-C314-A5845D6A6362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0FD1A9-BC41-DF71-270E-4563FE46739D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 rot="282626">
            <a:off x="793527" y="1800627"/>
            <a:ext cx="4158849" cy="31191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EBE78-DE86-7049-8068-D96E36C9EF70}"/>
              </a:ext>
            </a:extLst>
          </p:cNvPr>
          <p:cNvSpPr txBox="1"/>
          <p:nvPr/>
        </p:nvSpPr>
        <p:spPr>
          <a:xfrm rot="313466">
            <a:off x="576138" y="4561693"/>
            <a:ext cx="4370832" cy="461665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Shiksha Ratan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6575" y="3167116"/>
            <a:ext cx="4158849" cy="3119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rot="20946956">
            <a:off x="7062177" y="1715321"/>
            <a:ext cx="4158849" cy="31191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B80E2-9F78-6291-5B22-81A9834FAC30}"/>
              </a:ext>
            </a:extLst>
          </p:cNvPr>
          <p:cNvSpPr txBox="1"/>
          <p:nvPr/>
        </p:nvSpPr>
        <p:spPr>
          <a:xfrm>
            <a:off x="3905281" y="5918001"/>
            <a:ext cx="4371944" cy="461665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E- India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95DB4-9B85-4A71-4C0F-291A9DBFA852}"/>
              </a:ext>
            </a:extLst>
          </p:cNvPr>
          <p:cNvSpPr txBox="1"/>
          <p:nvPr/>
        </p:nvSpPr>
        <p:spPr>
          <a:xfrm rot="20923564" flipH="1">
            <a:off x="7223445" y="4455298"/>
            <a:ext cx="4370832" cy="461665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Nasscom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1DC9E8-892D-55D9-6175-9355F04C974B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Recognitions &amp; Awards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863291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F808337-5283-F8CE-0E60-46838EC31CDB}"/>
              </a:ext>
            </a:extLst>
          </p:cNvPr>
          <p:cNvSpPr/>
          <p:nvPr/>
        </p:nvSpPr>
        <p:spPr bwMode="auto">
          <a:xfrm>
            <a:off x="6252324" y="-1"/>
            <a:ext cx="593967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D6733D-BAB0-4786-357A-DB01C0FC5F2B}"/>
              </a:ext>
            </a:extLst>
          </p:cNvPr>
          <p:cNvSpPr/>
          <p:nvPr/>
        </p:nvSpPr>
        <p:spPr bwMode="auto">
          <a:xfrm>
            <a:off x="1" y="0"/>
            <a:ext cx="6095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E-Governance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B2B393-8901-CFFE-B054-1D8BA24115F9}"/>
              </a:ext>
            </a:extLst>
          </p:cNvPr>
          <p:cNvGrpSpPr/>
          <p:nvPr/>
        </p:nvGrpSpPr>
        <p:grpSpPr>
          <a:xfrm>
            <a:off x="772881" y="1389963"/>
            <a:ext cx="4923390" cy="5162654"/>
            <a:chOff x="429981" y="1389963"/>
            <a:chExt cx="4923390" cy="51626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F29D4D-D1A9-DE08-E4D1-5644B11A2A52}"/>
                </a:ext>
              </a:extLst>
            </p:cNvPr>
            <p:cNvSpPr/>
            <p:nvPr/>
          </p:nvSpPr>
          <p:spPr bwMode="auto">
            <a:xfrm>
              <a:off x="429981" y="1389963"/>
              <a:ext cx="4923390" cy="5162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0D0A1A-2B33-2210-1690-A9E07BAF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305" y="1701246"/>
              <a:ext cx="4581008" cy="744367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DDFDAFF-CC06-D95F-66DE-EF4DBE69410B}"/>
              </a:ext>
            </a:extLst>
          </p:cNvPr>
          <p:cNvSpPr/>
          <p:nvPr/>
        </p:nvSpPr>
        <p:spPr bwMode="auto">
          <a:xfrm>
            <a:off x="6730364" y="1389963"/>
            <a:ext cx="5139919" cy="5162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DA2F5A2-E764-E61B-60F3-AC217678D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343" y="2885483"/>
            <a:ext cx="4985830" cy="35961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E65E877-2E94-77A8-A712-48AAC38C591F}"/>
              </a:ext>
            </a:extLst>
          </p:cNvPr>
          <p:cNvSpPr txBox="1"/>
          <p:nvPr/>
        </p:nvSpPr>
        <p:spPr>
          <a:xfrm>
            <a:off x="929205" y="1510600"/>
            <a:ext cx="4581008" cy="40011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Applying Service-Related Certificates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2BA344-1681-D03C-A1F4-68D12654A48B}"/>
              </a:ext>
            </a:extLst>
          </p:cNvPr>
          <p:cNvSpPr txBox="1"/>
          <p:nvPr/>
        </p:nvSpPr>
        <p:spPr>
          <a:xfrm>
            <a:off x="6793894" y="2897158"/>
            <a:ext cx="5005701" cy="40011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Skill Development Cell (Student Welfare)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C5ACA-4D4C-CB86-F119-3BB6DDADF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05" y="2570179"/>
            <a:ext cx="4581008" cy="381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EB1D0-27F0-5F37-9009-885399948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572" y="2971846"/>
            <a:ext cx="4229528" cy="895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F16BC6-D0E7-9DEF-7595-D35A1D4B6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0" y="4098779"/>
            <a:ext cx="436605" cy="2149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10E2C-0451-6946-7474-CD016222E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240" y="4079650"/>
            <a:ext cx="710375" cy="2222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B58FFF-4D11-BAB2-244F-90D1C990E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1501" y="4018477"/>
            <a:ext cx="332020" cy="21461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8BAC31-D4D0-7CEB-3146-E5D58494F8EB}"/>
              </a:ext>
            </a:extLst>
          </p:cNvPr>
          <p:cNvSpPr txBox="1"/>
          <p:nvPr/>
        </p:nvSpPr>
        <p:spPr>
          <a:xfrm>
            <a:off x="944072" y="2577833"/>
            <a:ext cx="4566141" cy="40011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Staff Essential Dashboard (Contact Related)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ABBAB2-0FD6-4B2D-CDA0-FEBB1E0DF6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7472" y="1469218"/>
            <a:ext cx="5005701" cy="13051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EC0A139-DD98-6EA6-803D-7C884BE09D75}"/>
              </a:ext>
            </a:extLst>
          </p:cNvPr>
          <p:cNvSpPr txBox="1"/>
          <p:nvPr/>
        </p:nvSpPr>
        <p:spPr>
          <a:xfrm>
            <a:off x="6797472" y="1486658"/>
            <a:ext cx="5005701" cy="40011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Lab Requirement Reporting Engine (LRRE)</a:t>
            </a:r>
          </a:p>
        </p:txBody>
      </p:sp>
    </p:spTree>
    <p:extLst>
      <p:ext uri="{BB962C8B-B14F-4D97-AF65-F5344CB8AC3E}">
        <p14:creationId xmlns:p14="http://schemas.microsoft.com/office/powerpoint/2010/main" val="933125338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E-Governance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BC36A0-6F51-954F-16F7-271F74BDC74A}"/>
              </a:ext>
            </a:extLst>
          </p:cNvPr>
          <p:cNvGrpSpPr/>
          <p:nvPr/>
        </p:nvGrpSpPr>
        <p:grpSpPr>
          <a:xfrm>
            <a:off x="1303446" y="1420250"/>
            <a:ext cx="9585109" cy="5187265"/>
            <a:chOff x="1272088" y="1567208"/>
            <a:chExt cx="9585109" cy="51872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17AA7A-87A3-B633-379A-EDB0BADEFC07}"/>
                </a:ext>
              </a:extLst>
            </p:cNvPr>
            <p:cNvSpPr/>
            <p:nvPr/>
          </p:nvSpPr>
          <p:spPr bwMode="auto">
            <a:xfrm>
              <a:off x="1272088" y="1567208"/>
              <a:ext cx="9585109" cy="5187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0E612D-CBBF-EE3E-4984-275DD66FFD36}"/>
                </a:ext>
              </a:extLst>
            </p:cNvPr>
            <p:cNvGrpSpPr/>
            <p:nvPr/>
          </p:nvGrpSpPr>
          <p:grpSpPr>
            <a:xfrm>
              <a:off x="1388991" y="1670733"/>
              <a:ext cx="9351303" cy="4980215"/>
              <a:chOff x="1147968" y="1422498"/>
              <a:chExt cx="9695293" cy="519543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04A4506-56F3-48E9-396C-1AD19A998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028"/>
              <a:stretch/>
            </p:blipFill>
            <p:spPr>
              <a:xfrm>
                <a:off x="1147968" y="1422498"/>
                <a:ext cx="9695293" cy="5195435"/>
              </a:xfrm>
              <a:prstGeom prst="rect">
                <a:avLst/>
              </a:prstGeom>
              <a:noFill/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CF0AA2-B617-7FCE-0C34-FF2F0D283DC3}"/>
                  </a:ext>
                </a:extLst>
              </p:cNvPr>
              <p:cNvSpPr txBox="1"/>
              <p:nvPr/>
            </p:nvSpPr>
            <p:spPr>
              <a:xfrm>
                <a:off x="1147968" y="1422498"/>
                <a:ext cx="4616018" cy="461665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Proposal to Conduct Training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EFDD99-60B7-BB0F-992E-D63F3CCBCC17}"/>
                  </a:ext>
                </a:extLst>
              </p:cNvPr>
              <p:cNvSpPr txBox="1"/>
              <p:nvPr/>
            </p:nvSpPr>
            <p:spPr>
              <a:xfrm>
                <a:off x="1147968" y="4749584"/>
                <a:ext cx="4616018" cy="461665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Training Calendar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AC50B-2DEB-4140-4A25-67D51F2BA337}"/>
                  </a:ext>
                </a:extLst>
              </p:cNvPr>
              <p:cNvSpPr txBox="1"/>
              <p:nvPr/>
            </p:nvSpPr>
            <p:spPr>
              <a:xfrm>
                <a:off x="6035041" y="1422498"/>
                <a:ext cx="4808220" cy="461665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Uploading External Training Record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5CFC2D-4B12-C0D9-37C2-F0FABF6E93F0}"/>
                  </a:ext>
                </a:extLst>
              </p:cNvPr>
              <p:cNvSpPr txBox="1"/>
              <p:nvPr/>
            </p:nvSpPr>
            <p:spPr>
              <a:xfrm>
                <a:off x="6035040" y="4749584"/>
                <a:ext cx="4808221" cy="461665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Accessing Training Resources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927401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E-Governance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BF14E7-B26F-78A8-3E71-DC9C154C0484}"/>
              </a:ext>
            </a:extLst>
          </p:cNvPr>
          <p:cNvGrpSpPr/>
          <p:nvPr/>
        </p:nvGrpSpPr>
        <p:grpSpPr>
          <a:xfrm>
            <a:off x="318427" y="1870097"/>
            <a:ext cx="5676900" cy="3336969"/>
            <a:chOff x="430025" y="1870097"/>
            <a:chExt cx="5676900" cy="33369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D128C6-9972-2FFB-2B50-5DD5AFED4F40}"/>
                </a:ext>
              </a:extLst>
            </p:cNvPr>
            <p:cNvSpPr/>
            <p:nvPr/>
          </p:nvSpPr>
          <p:spPr>
            <a:xfrm>
              <a:off x="430025" y="1870097"/>
              <a:ext cx="5676900" cy="960657"/>
            </a:xfrm>
            <a:custGeom>
              <a:avLst/>
              <a:gdLst>
                <a:gd name="connsiteX0" fmla="*/ 0 w 4384766"/>
                <a:gd name="connsiteY0" fmla="*/ 0 h 960657"/>
                <a:gd name="connsiteX1" fmla="*/ 4384766 w 4384766"/>
                <a:gd name="connsiteY1" fmla="*/ 0 h 960657"/>
                <a:gd name="connsiteX2" fmla="*/ 4384766 w 4384766"/>
                <a:gd name="connsiteY2" fmla="*/ 960657 h 960657"/>
                <a:gd name="connsiteX3" fmla="*/ 0 w 4384766"/>
                <a:gd name="connsiteY3" fmla="*/ 960657 h 960657"/>
                <a:gd name="connsiteX4" fmla="*/ 0 w 4384766"/>
                <a:gd name="connsiteY4" fmla="*/ 0 h 96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4766" h="960657">
                  <a:moveTo>
                    <a:pt x="0" y="0"/>
                  </a:moveTo>
                  <a:lnTo>
                    <a:pt x="4384766" y="0"/>
                  </a:lnTo>
                  <a:lnTo>
                    <a:pt x="4384766" y="960657"/>
                  </a:lnTo>
                  <a:lnTo>
                    <a:pt x="0" y="9606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09728" rIns="192024" bIns="10972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>
                  <a:latin typeface="Bahnschrift" panose="020B0502040204020203" pitchFamily="34" charset="0"/>
                </a:rPr>
                <a:t>Inventory Management System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9E9A380-DD00-E979-33C9-C67F48D5C4CF}"/>
                </a:ext>
              </a:extLst>
            </p:cNvPr>
            <p:cNvSpPr/>
            <p:nvPr/>
          </p:nvSpPr>
          <p:spPr>
            <a:xfrm>
              <a:off x="430025" y="2830754"/>
              <a:ext cx="5676900" cy="2376312"/>
            </a:xfrm>
            <a:custGeom>
              <a:avLst/>
              <a:gdLst>
                <a:gd name="connsiteX0" fmla="*/ 0 w 4384766"/>
                <a:gd name="connsiteY0" fmla="*/ 0 h 2376312"/>
                <a:gd name="connsiteX1" fmla="*/ 4384766 w 4384766"/>
                <a:gd name="connsiteY1" fmla="*/ 0 h 2376312"/>
                <a:gd name="connsiteX2" fmla="*/ 4384766 w 4384766"/>
                <a:gd name="connsiteY2" fmla="*/ 2376312 h 2376312"/>
                <a:gd name="connsiteX3" fmla="*/ 0 w 4384766"/>
                <a:gd name="connsiteY3" fmla="*/ 2376312 h 2376312"/>
                <a:gd name="connsiteX4" fmla="*/ 0 w 4384766"/>
                <a:gd name="connsiteY4" fmla="*/ 0 h 23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4766" h="2376312">
                  <a:moveTo>
                    <a:pt x="0" y="0"/>
                  </a:moveTo>
                  <a:lnTo>
                    <a:pt x="4384766" y="0"/>
                  </a:lnTo>
                  <a:lnTo>
                    <a:pt x="4384766" y="2376312"/>
                  </a:lnTo>
                  <a:lnTo>
                    <a:pt x="0" y="23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018" tIns="144018" rIns="192024" bIns="216027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dirty="0">
                  <a:latin typeface="Bahnschrift" panose="020B0502040204020203" pitchFamily="34" charset="0"/>
                </a:rPr>
                <a:t>Procurement</a:t>
              </a:r>
            </a:p>
            <a:p>
              <a:pPr marL="228600" lvl="1" indent="-228600" algn="l" defTabSz="12001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dirty="0">
                  <a:latin typeface="Bahnschrift" panose="020B0502040204020203" pitchFamily="34" charset="0"/>
                </a:rPr>
                <a:t>Material Requisition</a:t>
              </a:r>
            </a:p>
            <a:p>
              <a:pPr marL="228600" lvl="1" indent="-228600" algn="l" defTabSz="12001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dirty="0">
                  <a:latin typeface="Bahnschrift" panose="020B0502040204020203" pitchFamily="34" charset="0"/>
                </a:rPr>
                <a:t>Item receiving/consumption record</a:t>
              </a:r>
              <a:endParaRPr lang="en-US" sz="2400" kern="12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677988-F7BB-642E-CD64-0A5B6A1D38DC}"/>
              </a:ext>
            </a:extLst>
          </p:cNvPr>
          <p:cNvGrpSpPr/>
          <p:nvPr/>
        </p:nvGrpSpPr>
        <p:grpSpPr>
          <a:xfrm>
            <a:off x="6196673" y="1870097"/>
            <a:ext cx="5676900" cy="3336969"/>
            <a:chOff x="6096000" y="1870097"/>
            <a:chExt cx="5676900" cy="333696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7BD5A1-4DF9-16AC-BCDD-7FC9E8A584C7}"/>
                </a:ext>
              </a:extLst>
            </p:cNvPr>
            <p:cNvSpPr/>
            <p:nvPr/>
          </p:nvSpPr>
          <p:spPr>
            <a:xfrm>
              <a:off x="6096000" y="1870097"/>
              <a:ext cx="5676900" cy="960657"/>
            </a:xfrm>
            <a:custGeom>
              <a:avLst/>
              <a:gdLst>
                <a:gd name="connsiteX0" fmla="*/ 0 w 4384766"/>
                <a:gd name="connsiteY0" fmla="*/ 0 h 960657"/>
                <a:gd name="connsiteX1" fmla="*/ 4384766 w 4384766"/>
                <a:gd name="connsiteY1" fmla="*/ 0 h 960657"/>
                <a:gd name="connsiteX2" fmla="*/ 4384766 w 4384766"/>
                <a:gd name="connsiteY2" fmla="*/ 960657 h 960657"/>
                <a:gd name="connsiteX3" fmla="*/ 0 w 4384766"/>
                <a:gd name="connsiteY3" fmla="*/ 960657 h 960657"/>
                <a:gd name="connsiteX4" fmla="*/ 0 w 4384766"/>
                <a:gd name="connsiteY4" fmla="*/ 0 h 96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4766" h="960657">
                  <a:moveTo>
                    <a:pt x="0" y="0"/>
                  </a:moveTo>
                  <a:lnTo>
                    <a:pt x="4384766" y="0"/>
                  </a:lnTo>
                  <a:lnTo>
                    <a:pt x="4384766" y="960657"/>
                  </a:lnTo>
                  <a:lnTo>
                    <a:pt x="0" y="9606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09728" rIns="192024" bIns="10972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>
                  <a:latin typeface="Bahnschrift" panose="020B0502040204020203" pitchFamily="34" charset="0"/>
                </a:rPr>
                <a:t>Feedback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9CA50-1E1C-35B6-11C0-735F6F0EE425}"/>
                </a:ext>
              </a:extLst>
            </p:cNvPr>
            <p:cNvSpPr/>
            <p:nvPr/>
          </p:nvSpPr>
          <p:spPr>
            <a:xfrm>
              <a:off x="6096000" y="2830754"/>
              <a:ext cx="5676900" cy="2376312"/>
            </a:xfrm>
            <a:custGeom>
              <a:avLst/>
              <a:gdLst>
                <a:gd name="connsiteX0" fmla="*/ 0 w 4384766"/>
                <a:gd name="connsiteY0" fmla="*/ 0 h 2376312"/>
                <a:gd name="connsiteX1" fmla="*/ 4384766 w 4384766"/>
                <a:gd name="connsiteY1" fmla="*/ 0 h 2376312"/>
                <a:gd name="connsiteX2" fmla="*/ 4384766 w 4384766"/>
                <a:gd name="connsiteY2" fmla="*/ 2376312 h 2376312"/>
                <a:gd name="connsiteX3" fmla="*/ 0 w 4384766"/>
                <a:gd name="connsiteY3" fmla="*/ 2376312 h 2376312"/>
                <a:gd name="connsiteX4" fmla="*/ 0 w 4384766"/>
                <a:gd name="connsiteY4" fmla="*/ 0 h 23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4766" h="2376312">
                  <a:moveTo>
                    <a:pt x="0" y="0"/>
                  </a:moveTo>
                  <a:lnTo>
                    <a:pt x="4384766" y="0"/>
                  </a:lnTo>
                  <a:lnTo>
                    <a:pt x="4384766" y="2376312"/>
                  </a:lnTo>
                  <a:lnTo>
                    <a:pt x="0" y="23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018" tIns="144018" rIns="192024" bIns="216027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dirty="0">
                  <a:latin typeface="Bahnschrift" panose="020B0502040204020203" pitchFamily="34" charset="0"/>
                </a:rPr>
                <a:t>Feedback on Curriculum &amp; Pedagogy</a:t>
              </a:r>
            </a:p>
            <a:p>
              <a:pPr marL="228600" lvl="1" indent="-228600" algn="l" defTabSz="12001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kern="1200" dirty="0">
                  <a:latin typeface="Bahnschrift" panose="020B0502040204020203" pitchFamily="34" charset="0"/>
                </a:rPr>
                <a:t>Service Satisfaction 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860075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5C7FA-1AB6-FD2D-5CC0-A1AAD65D536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716D3-77A1-B8D6-67C3-EEF2927941C9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D0D6DD-8106-E02F-845D-66A5B3E1591D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9E1063-FAAD-3E37-6346-40749B235D02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D3802B-4EB2-0D6E-0E2B-51C64417A75C}"/>
              </a:ext>
            </a:extLst>
          </p:cNvPr>
          <p:cNvSpPr/>
          <p:nvPr/>
        </p:nvSpPr>
        <p:spPr bwMode="auto">
          <a:xfrm>
            <a:off x="0" y="4113095"/>
            <a:ext cx="12192000" cy="2744906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819596-B517-3A6C-D47C-B599AEBE986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Relationship Management System (RMS)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641D4-C1F8-6F6A-ABEA-61033EBB8C69}"/>
              </a:ext>
            </a:extLst>
          </p:cNvPr>
          <p:cNvSpPr txBox="1"/>
          <p:nvPr/>
        </p:nvSpPr>
        <p:spPr>
          <a:xfrm>
            <a:off x="429981" y="1278841"/>
            <a:ext cx="11332038" cy="2787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RMS is a grievance redressal system developed to address the pinpointed concerns over any sort of academic and non-academic matters with the relevant department.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Staff or Students can log RMS requests in all the possible categories, these requests will be forwarded to the concerned officials.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62B0A-F8B6-5987-79A0-DA5C499C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1" y="4270431"/>
            <a:ext cx="6770919" cy="24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2055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gital Transformation – the way forward for operational excellence -  Suyati Technologies">
            <a:extLst>
              <a:ext uri="{FF2B5EF4-FFF2-40B4-BE49-F238E27FC236}">
                <a16:creationId xmlns:a16="http://schemas.microsoft.com/office/drawing/2014/main" id="{7AA33B3E-1C84-707C-5019-96B02909D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0C942-D275-F3B9-E137-D4FFD3176CDE}"/>
              </a:ext>
            </a:extLst>
          </p:cNvPr>
          <p:cNvSpPr/>
          <p:nvPr/>
        </p:nvSpPr>
        <p:spPr bwMode="auto">
          <a:xfrm>
            <a:off x="0" y="1839117"/>
            <a:ext cx="12192000" cy="203075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49602-0B0B-A7CA-E8AA-D57E0B9B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467089"/>
            <a:ext cx="10363200" cy="1362075"/>
          </a:xfrm>
        </p:spPr>
        <p:txBody>
          <a:bodyPr anchor="b"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E678-5524-3D7E-5821-DD3856735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07903"/>
            <a:ext cx="10363200" cy="750094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Cruising the journey of digital excellence.</a:t>
            </a:r>
          </a:p>
        </p:txBody>
      </p:sp>
    </p:spTree>
    <p:extLst>
      <p:ext uri="{BB962C8B-B14F-4D97-AF65-F5344CB8AC3E}">
        <p14:creationId xmlns:p14="http://schemas.microsoft.com/office/powerpoint/2010/main" val="230373948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069D88-2C6C-37A2-8589-A4514440C77E}"/>
              </a:ext>
            </a:extLst>
          </p:cNvPr>
          <p:cNvSpPr/>
          <p:nvPr/>
        </p:nvSpPr>
        <p:spPr bwMode="auto">
          <a:xfrm>
            <a:off x="-34324" y="265895"/>
            <a:ext cx="12226323" cy="3153119"/>
          </a:xfrm>
          <a:prstGeom prst="rect">
            <a:avLst/>
          </a:prstGeom>
          <a:solidFill>
            <a:srgbClr val="EEECE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0A4550-E704-A4CF-3AB5-B3B6994065D5}"/>
              </a:ext>
            </a:extLst>
          </p:cNvPr>
          <p:cNvSpPr/>
          <p:nvPr/>
        </p:nvSpPr>
        <p:spPr bwMode="auto">
          <a:xfrm>
            <a:off x="4994172" y="0"/>
            <a:ext cx="409119" cy="3437871"/>
          </a:xfrm>
          <a:prstGeom prst="rect">
            <a:avLst/>
          </a:prstGeom>
          <a:solidFill>
            <a:srgbClr val="E0DAC4">
              <a:alpha val="5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9C563F-92E2-236D-60D7-407C6CA1A4ED}"/>
              </a:ext>
            </a:extLst>
          </p:cNvPr>
          <p:cNvSpPr/>
          <p:nvPr/>
        </p:nvSpPr>
        <p:spPr bwMode="auto">
          <a:xfrm>
            <a:off x="1747158" y="0"/>
            <a:ext cx="325028" cy="3429000"/>
          </a:xfrm>
          <a:prstGeom prst="rect">
            <a:avLst/>
          </a:prstGeom>
          <a:solidFill>
            <a:srgbClr val="E0DAC4">
              <a:alpha val="5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632-602E-B050-9444-DFCAE25B7A11}"/>
              </a:ext>
            </a:extLst>
          </p:cNvPr>
          <p:cNvSpPr/>
          <p:nvPr/>
        </p:nvSpPr>
        <p:spPr bwMode="auto">
          <a:xfrm>
            <a:off x="8162468" y="7850"/>
            <a:ext cx="537032" cy="3410978"/>
          </a:xfrm>
          <a:prstGeom prst="rect">
            <a:avLst/>
          </a:prstGeom>
          <a:solidFill>
            <a:srgbClr val="E0DAC4">
              <a:alpha val="5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113AB3-B0D8-83AD-86EF-D70397BA36EF}"/>
              </a:ext>
            </a:extLst>
          </p:cNvPr>
          <p:cNvSpPr/>
          <p:nvPr/>
        </p:nvSpPr>
        <p:spPr bwMode="auto">
          <a:xfrm>
            <a:off x="-5502" y="2693148"/>
            <a:ext cx="1752659" cy="7653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46C0E90-BA6D-BC32-3391-58F68744CA1C}"/>
              </a:ext>
            </a:extLst>
          </p:cNvPr>
          <p:cNvSpPr/>
          <p:nvPr/>
        </p:nvSpPr>
        <p:spPr bwMode="auto">
          <a:xfrm rot="16200000">
            <a:off x="1346841" y="2696612"/>
            <a:ext cx="1138554" cy="335642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0D2329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15646-4667-094F-BCDB-6B89B749AED9}"/>
              </a:ext>
            </a:extLst>
          </p:cNvPr>
          <p:cNvSpPr/>
          <p:nvPr/>
        </p:nvSpPr>
        <p:spPr bwMode="auto">
          <a:xfrm>
            <a:off x="2082800" y="2295154"/>
            <a:ext cx="2898090" cy="11633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80458D-ED54-2158-9DCD-8413AD5A345D}"/>
              </a:ext>
            </a:extLst>
          </p:cNvPr>
          <p:cNvSpPr/>
          <p:nvPr/>
        </p:nvSpPr>
        <p:spPr bwMode="auto">
          <a:xfrm rot="16200000">
            <a:off x="4284516" y="2350721"/>
            <a:ext cx="1805286" cy="410257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0D2329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24127-17FE-726E-8FC2-A3A7061483A8}"/>
              </a:ext>
            </a:extLst>
          </p:cNvPr>
          <p:cNvSpPr/>
          <p:nvPr/>
        </p:nvSpPr>
        <p:spPr bwMode="auto">
          <a:xfrm>
            <a:off x="5391150" y="1650412"/>
            <a:ext cx="2771318" cy="180808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BE30FA-6A2F-B234-C1B8-D3C639291234}"/>
              </a:ext>
            </a:extLst>
          </p:cNvPr>
          <p:cNvSpPr/>
          <p:nvPr/>
        </p:nvSpPr>
        <p:spPr bwMode="auto">
          <a:xfrm rot="16200000">
            <a:off x="7045792" y="1814305"/>
            <a:ext cx="2770393" cy="537031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0D2329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0B468-A9F2-6EAC-A591-0D0C18BDBDAD}"/>
              </a:ext>
            </a:extLst>
          </p:cNvPr>
          <p:cNvSpPr/>
          <p:nvPr/>
        </p:nvSpPr>
        <p:spPr bwMode="auto">
          <a:xfrm>
            <a:off x="8699500" y="697624"/>
            <a:ext cx="2844800" cy="277039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77E044-FECF-517F-02CD-C0BD4743C069}"/>
              </a:ext>
            </a:extLst>
          </p:cNvPr>
          <p:cNvSpPr/>
          <p:nvPr/>
        </p:nvSpPr>
        <p:spPr bwMode="auto">
          <a:xfrm>
            <a:off x="-11004" y="3429000"/>
            <a:ext cx="12203004" cy="3429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4DB3C1-76D8-3E08-82F5-4918DDD7B996}"/>
              </a:ext>
            </a:extLst>
          </p:cNvPr>
          <p:cNvSpPr/>
          <p:nvPr/>
        </p:nvSpPr>
        <p:spPr bwMode="auto">
          <a:xfrm flipV="1">
            <a:off x="0" y="3448045"/>
            <a:ext cx="1747157" cy="7399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3AC63E8-5753-682D-D30A-B8E9FC44C8F2}"/>
              </a:ext>
            </a:extLst>
          </p:cNvPr>
          <p:cNvSpPr/>
          <p:nvPr/>
        </p:nvSpPr>
        <p:spPr bwMode="auto">
          <a:xfrm rot="5400000" flipV="1">
            <a:off x="1341004" y="3854199"/>
            <a:ext cx="1147952" cy="335641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655E39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D96F4-485A-38FC-65E5-FF9DB96E028E}"/>
              </a:ext>
            </a:extLst>
          </p:cNvPr>
          <p:cNvSpPr/>
          <p:nvPr/>
        </p:nvSpPr>
        <p:spPr bwMode="auto">
          <a:xfrm flipV="1">
            <a:off x="2082800" y="3448044"/>
            <a:ext cx="2898090" cy="11479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3E0A743-9FF8-F82B-BE40-6CF7E0C26C79}"/>
              </a:ext>
            </a:extLst>
          </p:cNvPr>
          <p:cNvSpPr/>
          <p:nvPr/>
        </p:nvSpPr>
        <p:spPr bwMode="auto">
          <a:xfrm rot="5400000" flipV="1">
            <a:off x="4299030" y="4131045"/>
            <a:ext cx="1776260" cy="410257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655E39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71CD6B-67E8-6071-2D20-7D40155BF852}"/>
              </a:ext>
            </a:extLst>
          </p:cNvPr>
          <p:cNvSpPr/>
          <p:nvPr/>
        </p:nvSpPr>
        <p:spPr bwMode="auto">
          <a:xfrm flipV="1">
            <a:off x="5391150" y="3448048"/>
            <a:ext cx="2771318" cy="17762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6844376-3A12-30DC-73A8-AA2B384AC462}"/>
              </a:ext>
            </a:extLst>
          </p:cNvPr>
          <p:cNvSpPr/>
          <p:nvPr/>
        </p:nvSpPr>
        <p:spPr bwMode="auto">
          <a:xfrm rot="5400000" flipV="1">
            <a:off x="7074821" y="4535693"/>
            <a:ext cx="2712333" cy="537032"/>
          </a:xfrm>
          <a:custGeom>
            <a:avLst/>
            <a:gdLst>
              <a:gd name="connsiteX0" fmla="*/ 987879 w 987879"/>
              <a:gd name="connsiteY0" fmla="*/ 522514 h 522514"/>
              <a:gd name="connsiteX1" fmla="*/ 0 w 987879"/>
              <a:gd name="connsiteY1" fmla="*/ 522514 h 522514"/>
              <a:gd name="connsiteX2" fmla="*/ 0 w 987879"/>
              <a:gd name="connsiteY2" fmla="*/ 0 h 522514"/>
              <a:gd name="connsiteX3" fmla="*/ 641285 w 987879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79" h="522514">
                <a:moveTo>
                  <a:pt x="987879" y="522514"/>
                </a:moveTo>
                <a:lnTo>
                  <a:pt x="0" y="522514"/>
                </a:lnTo>
                <a:lnTo>
                  <a:pt x="0" y="0"/>
                </a:lnTo>
                <a:lnTo>
                  <a:pt x="641285" y="0"/>
                </a:lnTo>
                <a:close/>
              </a:path>
            </a:pathLst>
          </a:custGeom>
          <a:solidFill>
            <a:srgbClr val="655E39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130D74-22BC-7E15-80CF-E448643B5575}"/>
              </a:ext>
            </a:extLst>
          </p:cNvPr>
          <p:cNvSpPr/>
          <p:nvPr/>
        </p:nvSpPr>
        <p:spPr bwMode="auto">
          <a:xfrm flipV="1">
            <a:off x="8699500" y="3438520"/>
            <a:ext cx="2844800" cy="27218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BCCA1-4C62-8144-73C6-DC0D9CCD96AA}"/>
              </a:ext>
            </a:extLst>
          </p:cNvPr>
          <p:cNvSpPr/>
          <p:nvPr/>
        </p:nvSpPr>
        <p:spPr bwMode="auto">
          <a:xfrm>
            <a:off x="-11004" y="0"/>
            <a:ext cx="12203004" cy="265895"/>
          </a:xfrm>
          <a:prstGeom prst="rect">
            <a:avLst/>
          </a:prstGeom>
          <a:solidFill>
            <a:srgbClr val="D86B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42B366-22B4-4F35-46F5-3E0ACA3DCAA2}"/>
              </a:ext>
            </a:extLst>
          </p:cNvPr>
          <p:cNvSpPr/>
          <p:nvPr/>
        </p:nvSpPr>
        <p:spPr bwMode="auto">
          <a:xfrm>
            <a:off x="457541" y="5856252"/>
            <a:ext cx="5632957" cy="791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D2C35-634B-2E78-574B-8C3D70B5889A}"/>
              </a:ext>
            </a:extLst>
          </p:cNvPr>
          <p:cNvSpPr/>
          <p:nvPr/>
        </p:nvSpPr>
        <p:spPr bwMode="auto">
          <a:xfrm>
            <a:off x="-5502" y="6592105"/>
            <a:ext cx="12203004" cy="265895"/>
          </a:xfrm>
          <a:prstGeom prst="rect">
            <a:avLst/>
          </a:prstGeom>
          <a:solidFill>
            <a:srgbClr val="58585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91ED2-EC39-C7F1-ECE8-9449E9072485}"/>
              </a:ext>
            </a:extLst>
          </p:cNvPr>
          <p:cNvSpPr txBox="1"/>
          <p:nvPr/>
        </p:nvSpPr>
        <p:spPr>
          <a:xfrm>
            <a:off x="105052" y="2851079"/>
            <a:ext cx="168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Students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183A5F-6917-C2A6-2A08-5CBEC38AD020}"/>
              </a:ext>
            </a:extLst>
          </p:cNvPr>
          <p:cNvSpPr txBox="1"/>
          <p:nvPr/>
        </p:nvSpPr>
        <p:spPr>
          <a:xfrm>
            <a:off x="2058663" y="1833491"/>
            <a:ext cx="2935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Academics Services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7693FB-D79C-F8A6-03B0-21561D2F1F7A}"/>
              </a:ext>
            </a:extLst>
          </p:cNvPr>
          <p:cNvSpPr txBox="1"/>
          <p:nvPr/>
        </p:nvSpPr>
        <p:spPr>
          <a:xfrm>
            <a:off x="2118087" y="2267688"/>
            <a:ext cx="289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rPr>
              <a:t>Assist students to utilize UMS features to exercise various academic activities.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35751-255A-241B-E551-32A209912DB1}"/>
              </a:ext>
            </a:extLst>
          </p:cNvPr>
          <p:cNvSpPr txBox="1"/>
          <p:nvPr/>
        </p:nvSpPr>
        <p:spPr>
          <a:xfrm>
            <a:off x="5427428" y="1708326"/>
            <a:ext cx="274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0000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Student Support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01610E-59C4-019C-2F60-D7FF92D32E47}"/>
              </a:ext>
            </a:extLst>
          </p:cNvPr>
          <p:cNvSpPr txBox="1"/>
          <p:nvPr/>
        </p:nvSpPr>
        <p:spPr>
          <a:xfrm>
            <a:off x="5482657" y="2207059"/>
            <a:ext cx="251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How UMS supports the students in dealing with miscellaneous functions.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BF203-2FFB-9709-9F43-6A57F81AA160}"/>
              </a:ext>
            </a:extLst>
          </p:cNvPr>
          <p:cNvSpPr txBox="1"/>
          <p:nvPr/>
        </p:nvSpPr>
        <p:spPr>
          <a:xfrm>
            <a:off x="5482657" y="3562501"/>
            <a:ext cx="2594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alpha val="84000"/>
                  </a:schemeClr>
                </a:solidFill>
              </a:rPr>
              <a:t>Ensures staff to effectively carry out their administrative duties with ease.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5AC21C-469D-0FFF-A416-9693356400B0}"/>
              </a:ext>
            </a:extLst>
          </p:cNvPr>
          <p:cNvSpPr txBox="1"/>
          <p:nvPr/>
        </p:nvSpPr>
        <p:spPr>
          <a:xfrm>
            <a:off x="5554726" y="4772811"/>
            <a:ext cx="236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E-Governance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DEE03-06F3-DAFB-06F3-93534F9E5BB0}"/>
              </a:ext>
            </a:extLst>
          </p:cNvPr>
          <p:cNvSpPr txBox="1"/>
          <p:nvPr/>
        </p:nvSpPr>
        <p:spPr>
          <a:xfrm>
            <a:off x="2118087" y="3530609"/>
            <a:ext cx="293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alpha val="84000"/>
                  </a:schemeClr>
                </a:solidFill>
              </a:rPr>
              <a:t>Assist the staff to exercise their regular academic research activities.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207DC8-F57E-0FB4-B496-16E2E4851D62}"/>
              </a:ext>
            </a:extLst>
          </p:cNvPr>
          <p:cNvSpPr txBox="1"/>
          <p:nvPr/>
        </p:nvSpPr>
        <p:spPr>
          <a:xfrm>
            <a:off x="105052" y="3532028"/>
            <a:ext cx="165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8DD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FDE0BB-E3E4-FC1D-AF03-F219761F04B2}"/>
              </a:ext>
            </a:extLst>
          </p:cNvPr>
          <p:cNvSpPr txBox="1"/>
          <p:nvPr/>
        </p:nvSpPr>
        <p:spPr>
          <a:xfrm>
            <a:off x="8686218" y="804614"/>
            <a:ext cx="2844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Relationship Management System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CB581F-D3B4-19BA-EA57-4CC2E8AF4C47}"/>
              </a:ext>
            </a:extLst>
          </p:cNvPr>
          <p:cNvSpPr txBox="1"/>
          <p:nvPr/>
        </p:nvSpPr>
        <p:spPr>
          <a:xfrm>
            <a:off x="8793875" y="2034020"/>
            <a:ext cx="2664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A tool used by students to communicate with different departments.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DA739A-0FE1-C1CB-BC25-631C424187CB}"/>
              </a:ext>
            </a:extLst>
          </p:cNvPr>
          <p:cNvSpPr txBox="1"/>
          <p:nvPr/>
        </p:nvSpPr>
        <p:spPr>
          <a:xfrm>
            <a:off x="8784731" y="3802505"/>
            <a:ext cx="2746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alpha val="84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alpha val="84000"/>
                  </a:schemeClr>
                </a:solidFill>
              </a:rPr>
              <a:t>A tool used by staff members to resolve students’ queries/requests and interdepartmental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7692410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27" grpId="0" animBg="1"/>
      <p:bldP spid="2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843B20-9A46-6202-E381-6174496B0AEE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BA82D-8384-EEEF-CB88-760ED0C34C67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E83A36-747F-5BEA-94D8-D53F61436932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DCFEAB-0829-9D2D-BD32-984F4E5B9C88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E8AD08-B5F8-2B6A-3624-3BACC9810122}"/>
              </a:ext>
            </a:extLst>
          </p:cNvPr>
          <p:cNvSpPr txBox="1"/>
          <p:nvPr/>
        </p:nvSpPr>
        <p:spPr>
          <a:xfrm>
            <a:off x="457200" y="382326"/>
            <a:ext cx="275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Students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CAE8A0-2301-C641-9F40-2F46B3986A81}"/>
              </a:ext>
            </a:extLst>
          </p:cNvPr>
          <p:cNvSpPr/>
          <p:nvPr/>
        </p:nvSpPr>
        <p:spPr>
          <a:xfrm>
            <a:off x="2438400" y="2132894"/>
            <a:ext cx="1676400" cy="1676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0988F6-730E-DB7B-4ECF-F0534F871A6A}"/>
              </a:ext>
            </a:extLst>
          </p:cNvPr>
          <p:cNvSpPr/>
          <p:nvPr/>
        </p:nvSpPr>
        <p:spPr>
          <a:xfrm>
            <a:off x="8229600" y="3490382"/>
            <a:ext cx="1676400" cy="1676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6D029C-9486-071B-7A1C-0D436284C627}"/>
              </a:ext>
            </a:extLst>
          </p:cNvPr>
          <p:cNvCxnSpPr/>
          <p:nvPr/>
        </p:nvCxnSpPr>
        <p:spPr>
          <a:xfrm>
            <a:off x="4419600" y="2965313"/>
            <a:ext cx="3352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CBDE88-5EBE-3840-9393-8DDE7D2C6ABA}"/>
              </a:ext>
            </a:extLst>
          </p:cNvPr>
          <p:cNvCxnSpPr/>
          <p:nvPr/>
        </p:nvCxnSpPr>
        <p:spPr>
          <a:xfrm>
            <a:off x="4419600" y="4317158"/>
            <a:ext cx="3352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Graduation cap outline">
            <a:extLst>
              <a:ext uri="{FF2B5EF4-FFF2-40B4-BE49-F238E27FC236}">
                <a16:creationId xmlns:a16="http://schemas.microsoft.com/office/drawing/2014/main" id="{E7BF0461-DDA7-0E2A-9B1B-4C890069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3621" y="2277499"/>
            <a:ext cx="1385393" cy="1385393"/>
          </a:xfrm>
          <a:prstGeom prst="rect">
            <a:avLst/>
          </a:prstGeom>
        </p:spPr>
      </p:pic>
      <p:pic>
        <p:nvPicPr>
          <p:cNvPr id="32" name="Graphic 31" descr="Work from home desk with solid fill">
            <a:extLst>
              <a:ext uri="{FF2B5EF4-FFF2-40B4-BE49-F238E27FC236}">
                <a16:creationId xmlns:a16="http://schemas.microsoft.com/office/drawing/2014/main" id="{353E3277-BDCB-5AF9-D49E-F823051F6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883" y="3683558"/>
            <a:ext cx="1283834" cy="128383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0C7868-8382-22EA-9669-4EB10DB816C4}"/>
              </a:ext>
            </a:extLst>
          </p:cNvPr>
          <p:cNvCxnSpPr>
            <a:endCxn id="11" idx="0"/>
          </p:cNvCxnSpPr>
          <p:nvPr/>
        </p:nvCxnSpPr>
        <p:spPr>
          <a:xfrm flipV="1">
            <a:off x="1447800" y="2965314"/>
            <a:ext cx="936982" cy="57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E7B9BC53-2547-F5DD-848C-D38D121E145F}"/>
              </a:ext>
            </a:extLst>
          </p:cNvPr>
          <p:cNvSpPr/>
          <p:nvPr/>
        </p:nvSpPr>
        <p:spPr>
          <a:xfrm>
            <a:off x="2384778" y="2076450"/>
            <a:ext cx="1783080" cy="1783080"/>
          </a:xfrm>
          <a:prstGeom prst="arc">
            <a:avLst>
              <a:gd name="adj1" fmla="val 10810321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64A846-5842-4EEB-FA96-BE98E58CD8D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4167858" y="2965314"/>
            <a:ext cx="6500142" cy="26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4D802-6E06-8541-1348-AD88815A5F37}"/>
              </a:ext>
            </a:extLst>
          </p:cNvPr>
          <p:cNvCxnSpPr>
            <a:endCxn id="14" idx="0"/>
          </p:cNvCxnSpPr>
          <p:nvPr/>
        </p:nvCxnSpPr>
        <p:spPr>
          <a:xfrm flipV="1">
            <a:off x="1524000" y="4322511"/>
            <a:ext cx="6652546" cy="592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42D1588E-1D1D-CB1F-2067-128BD6D350F3}"/>
              </a:ext>
            </a:extLst>
          </p:cNvPr>
          <p:cNvSpPr/>
          <p:nvPr/>
        </p:nvSpPr>
        <p:spPr>
          <a:xfrm flipV="1">
            <a:off x="8176542" y="3428294"/>
            <a:ext cx="1783080" cy="1783080"/>
          </a:xfrm>
          <a:prstGeom prst="arc">
            <a:avLst>
              <a:gd name="adj1" fmla="val 10810321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9E121B-8626-B228-9851-239FC3C2E366}"/>
              </a:ext>
            </a:extLst>
          </p:cNvPr>
          <p:cNvCxnSpPr>
            <a:stCxn id="14" idx="2"/>
          </p:cNvCxnSpPr>
          <p:nvPr/>
        </p:nvCxnSpPr>
        <p:spPr>
          <a:xfrm flipV="1">
            <a:off x="9959622" y="4317158"/>
            <a:ext cx="708378" cy="267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3A7335-A0D7-1FBD-989B-DBCEFDA0359D}"/>
              </a:ext>
            </a:extLst>
          </p:cNvPr>
          <p:cNvSpPr txBox="1"/>
          <p:nvPr/>
        </p:nvSpPr>
        <p:spPr>
          <a:xfrm>
            <a:off x="6248400" y="3746790"/>
            <a:ext cx="215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0000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</a:rPr>
              <a:t>Services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CEE9B63A-7836-22FA-176D-015CD72E65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864105"/>
                  </p:ext>
                </p:extLst>
              </p:nvPr>
            </p:nvGraphicFramePr>
            <p:xfrm>
              <a:off x="4171511" y="3360718"/>
              <a:ext cx="4031560" cy="492191"/>
            </p:xfrm>
            <a:graphic>
              <a:graphicData uri="http://schemas.microsoft.com/office/powerpoint/2016/sectionzoom">
                <psez:sectionZm>
                  <psez:sectionZmObj sectionId="{FC843110-80A3-4BD9-BD3C-E4DBC05453CE}">
                    <psez:zmPr id="{A299B010-3F5B-44E2-AA47-DCBD661814A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1560" cy="49219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EE9B63A-7836-22FA-176D-015CD72E65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511" y="3360718"/>
                <a:ext cx="4031560" cy="49219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5C44AA5-306A-9F60-11AC-88E73E1DF0C4}"/>
              </a:ext>
            </a:extLst>
          </p:cNvPr>
          <p:cNvSpPr txBox="1"/>
          <p:nvPr/>
        </p:nvSpPr>
        <p:spPr>
          <a:xfrm>
            <a:off x="3127640" y="3748687"/>
            <a:ext cx="367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000000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Student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C131AD-7BFB-ACCA-1901-B45B59A4297E}"/>
              </a:ext>
            </a:extLst>
          </p:cNvPr>
          <p:cNvSpPr txBox="1"/>
          <p:nvPr/>
        </p:nvSpPr>
        <p:spPr>
          <a:xfrm>
            <a:off x="4221476" y="2386014"/>
            <a:ext cx="386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000000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Academics Services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5" name="Section Zoom 54">
                <a:extLst>
                  <a:ext uri="{FF2B5EF4-FFF2-40B4-BE49-F238E27FC236}">
                    <a16:creationId xmlns:a16="http://schemas.microsoft.com/office/drawing/2014/main" id="{57446D9D-C56F-7A4D-CEE5-3077792B9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552354"/>
                  </p:ext>
                </p:extLst>
              </p:nvPr>
            </p:nvGraphicFramePr>
            <p:xfrm>
              <a:off x="4572000" y="2237417"/>
              <a:ext cx="3048000" cy="328730"/>
            </p:xfrm>
            <a:graphic>
              <a:graphicData uri="http://schemas.microsoft.com/office/powerpoint/2016/sectionzoom">
                <psez:sectionZm>
                  <psez:sectionZmObj sectionId="{BC359F9E-EC34-4225-BDB4-75DDE2C38F63}">
                    <psez:zmPr id="{5E3B4224-2F09-4035-9080-90141234E960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3287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5" name="Section Zoom 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7446D9D-C56F-7A4D-CEE5-3077792B9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2237417"/>
                <a:ext cx="3048000" cy="3287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6" name="Section Zoom 55">
                <a:extLst>
                  <a:ext uri="{FF2B5EF4-FFF2-40B4-BE49-F238E27FC236}">
                    <a16:creationId xmlns:a16="http://schemas.microsoft.com/office/drawing/2014/main" id="{685203DD-630E-0E01-551E-06C05F42C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5171362"/>
                  </p:ext>
                </p:extLst>
              </p:nvPr>
            </p:nvGraphicFramePr>
            <p:xfrm>
              <a:off x="4088271" y="4376521"/>
              <a:ext cx="3048000" cy="514167"/>
            </p:xfrm>
            <a:graphic>
              <a:graphicData uri="http://schemas.microsoft.com/office/powerpoint/2016/sectionzoom">
                <psez:sectionZm>
                  <psez:sectionZmObj sectionId="{FC843110-80A3-4BD9-BD3C-E4DBC05453CE}">
                    <psez:zmPr id="{1D875EBB-4656-4E04-8651-135BF7D1AD54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141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6" name="Section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85203DD-630E-0E01-551E-06C05F42C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8271" y="4376521"/>
                <a:ext cx="3048000" cy="5141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42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1D2D5"/>
          </a:fgClr>
          <a:bgClr>
            <a:srgbClr val="D9DAD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6DB5AD2-44A1-97BC-697C-23872252FA46}"/>
              </a:ext>
            </a:extLst>
          </p:cNvPr>
          <p:cNvSpPr/>
          <p:nvPr/>
        </p:nvSpPr>
        <p:spPr bwMode="auto">
          <a:xfrm>
            <a:off x="4332514" y="1665514"/>
            <a:ext cx="3526972" cy="3526972"/>
          </a:xfrm>
          <a:prstGeom prst="ellipse">
            <a:avLst/>
          </a:prstGeom>
          <a:solidFill>
            <a:srgbClr val="EBECED"/>
          </a:solidFill>
          <a:ln>
            <a:noFill/>
          </a:ln>
          <a:effectLst>
            <a:outerShdw blurRad="114300" dist="101600" dir="3600000" algn="tl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468D5-41FD-BA2D-0F15-711E58567DA3}"/>
              </a:ext>
            </a:extLst>
          </p:cNvPr>
          <p:cNvSpPr/>
          <p:nvPr/>
        </p:nvSpPr>
        <p:spPr bwMode="auto">
          <a:xfrm rot="20036830">
            <a:off x="4614636" y="1947636"/>
            <a:ext cx="2962729" cy="2962729"/>
          </a:xfrm>
          <a:prstGeom prst="ellipse">
            <a:avLst/>
          </a:prstGeom>
          <a:gradFill>
            <a:gsLst>
              <a:gs pos="41000">
                <a:srgbClr val="E6E6E6">
                  <a:lumMod val="89000"/>
                  <a:lumOff val="11000"/>
                </a:srgbClr>
              </a:gs>
              <a:gs pos="0">
                <a:schemeClr val="bg1">
                  <a:lumMod val="85000"/>
                  <a:alpha val="92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4FE001-1205-5EDC-1B5E-B03040C24E90}"/>
              </a:ext>
            </a:extLst>
          </p:cNvPr>
          <p:cNvSpPr/>
          <p:nvPr/>
        </p:nvSpPr>
        <p:spPr bwMode="auto">
          <a:xfrm>
            <a:off x="7057429" y="685799"/>
            <a:ext cx="5134571" cy="639134"/>
          </a:xfrm>
          <a:prstGeom prst="rect">
            <a:avLst/>
          </a:prstGeom>
          <a:solidFill>
            <a:srgbClr val="D0A63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67EB-D0D0-3ACA-07DF-9C3BF2067A0F}"/>
              </a:ext>
            </a:extLst>
          </p:cNvPr>
          <p:cNvSpPr txBox="1"/>
          <p:nvPr/>
        </p:nvSpPr>
        <p:spPr>
          <a:xfrm>
            <a:off x="4717201" y="3105835"/>
            <a:ext cx="275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Academics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A240B3-6877-11F0-9365-E26953F993E2}"/>
              </a:ext>
            </a:extLst>
          </p:cNvPr>
          <p:cNvSpPr/>
          <p:nvPr/>
        </p:nvSpPr>
        <p:spPr bwMode="auto">
          <a:xfrm flipH="1">
            <a:off x="-4725" y="2855062"/>
            <a:ext cx="3526182" cy="639134"/>
          </a:xfrm>
          <a:prstGeom prst="rect">
            <a:avLst/>
          </a:prstGeom>
          <a:solidFill>
            <a:srgbClr val="5B7F7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3DFA37-F40D-F8DC-6398-D5E547EE200B}"/>
              </a:ext>
            </a:extLst>
          </p:cNvPr>
          <p:cNvSpPr/>
          <p:nvPr/>
        </p:nvSpPr>
        <p:spPr bwMode="auto">
          <a:xfrm>
            <a:off x="8082458" y="4817979"/>
            <a:ext cx="4109542" cy="655853"/>
          </a:xfrm>
          <a:prstGeom prst="rect">
            <a:avLst/>
          </a:prstGeom>
          <a:solidFill>
            <a:srgbClr val="A6382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F67738-D50D-65B9-BB16-1FF08FA1B84D}"/>
              </a:ext>
            </a:extLst>
          </p:cNvPr>
          <p:cNvSpPr/>
          <p:nvPr/>
        </p:nvSpPr>
        <p:spPr bwMode="auto">
          <a:xfrm>
            <a:off x="8665819" y="2838735"/>
            <a:ext cx="3526182" cy="639134"/>
          </a:xfrm>
          <a:prstGeom prst="rect">
            <a:avLst/>
          </a:prstGeom>
          <a:solidFill>
            <a:srgbClr val="B55C2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91D95-E16F-2C48-2DEE-4ABDA36D35C8}"/>
              </a:ext>
            </a:extLst>
          </p:cNvPr>
          <p:cNvSpPr/>
          <p:nvPr/>
        </p:nvSpPr>
        <p:spPr bwMode="auto">
          <a:xfrm flipH="1">
            <a:off x="-4724" y="685799"/>
            <a:ext cx="5134571" cy="639134"/>
          </a:xfrm>
          <a:prstGeom prst="rect">
            <a:avLst/>
          </a:prstGeom>
          <a:solidFill>
            <a:srgbClr val="5C647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B5060C7-55B8-C578-EFE2-FBF523D1F648}"/>
              </a:ext>
            </a:extLst>
          </p:cNvPr>
          <p:cNvSpPr/>
          <p:nvPr/>
        </p:nvSpPr>
        <p:spPr bwMode="auto">
          <a:xfrm flipH="1">
            <a:off x="-4724" y="4817979"/>
            <a:ext cx="4109542" cy="655853"/>
          </a:xfrm>
          <a:prstGeom prst="rect">
            <a:avLst/>
          </a:prstGeom>
          <a:solidFill>
            <a:srgbClr val="79945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EFAF539-B8D6-7AB2-0CDC-E2FC3D15302F}"/>
              </a:ext>
            </a:extLst>
          </p:cNvPr>
          <p:cNvSpPr/>
          <p:nvPr/>
        </p:nvSpPr>
        <p:spPr bwMode="auto">
          <a:xfrm>
            <a:off x="3718560" y="1051560"/>
            <a:ext cx="4754880" cy="4754880"/>
          </a:xfrm>
          <a:prstGeom prst="donut">
            <a:avLst>
              <a:gd name="adj" fmla="val 6619"/>
            </a:avLst>
          </a:prstGeom>
          <a:solidFill>
            <a:srgbClr val="CDCED0"/>
          </a:solidFill>
          <a:ln w="9525">
            <a:noFill/>
            <a:round/>
            <a:headEnd/>
            <a:tailEnd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B33FC6EC-4343-1983-2BAC-25CE25FEB85F}"/>
              </a:ext>
            </a:extLst>
          </p:cNvPr>
          <p:cNvSpPr/>
          <p:nvPr/>
        </p:nvSpPr>
        <p:spPr bwMode="auto">
          <a:xfrm>
            <a:off x="3352800" y="685800"/>
            <a:ext cx="5486400" cy="5486400"/>
          </a:xfrm>
          <a:prstGeom prst="donut">
            <a:avLst>
              <a:gd name="adj" fmla="val 6800"/>
            </a:avLst>
          </a:prstGeom>
          <a:solidFill>
            <a:srgbClr val="E2E2E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62B6F22-DB1D-6C58-C794-3F5B68708F38}"/>
              </a:ext>
            </a:extLst>
          </p:cNvPr>
          <p:cNvSpPr/>
          <p:nvPr/>
        </p:nvSpPr>
        <p:spPr>
          <a:xfrm rot="16200000">
            <a:off x="3352800" y="685800"/>
            <a:ext cx="5486400" cy="5486400"/>
          </a:xfrm>
          <a:prstGeom prst="arc">
            <a:avLst>
              <a:gd name="adj1" fmla="val 15866822"/>
              <a:gd name="adj2" fmla="val 72618"/>
            </a:avLst>
          </a:prstGeom>
          <a:ln w="28575">
            <a:solidFill>
              <a:schemeClr val="bg1">
                <a:alpha val="6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C1E8471-8125-1612-0A8B-FEEB002EAA2B}"/>
              </a:ext>
            </a:extLst>
          </p:cNvPr>
          <p:cNvSpPr/>
          <p:nvPr/>
        </p:nvSpPr>
        <p:spPr bwMode="auto">
          <a:xfrm rot="21160995">
            <a:off x="6604455" y="601335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EBCD3B"/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A1DF6A6-F11A-B217-7C4A-076624853C4F}"/>
              </a:ext>
            </a:extLst>
          </p:cNvPr>
          <p:cNvSpPr/>
          <p:nvPr/>
        </p:nvSpPr>
        <p:spPr bwMode="auto">
          <a:xfrm rot="3508511">
            <a:off x="8060017" y="2479764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D17127"/>
          </a:solidFill>
          <a:ln>
            <a:noFill/>
          </a:ln>
          <a:effectLst>
            <a:outerShdw blurRad="127000" dist="88900" dir="2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482ABBC-1DFF-5428-A3FD-9DFF80F786DC}"/>
              </a:ext>
            </a:extLst>
          </p:cNvPr>
          <p:cNvSpPr/>
          <p:nvPr/>
        </p:nvSpPr>
        <p:spPr bwMode="auto">
          <a:xfrm rot="5587114">
            <a:off x="7486095" y="4507524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BD3E2D"/>
          </a:solidFill>
          <a:ln>
            <a:noFill/>
          </a:ln>
          <a:effectLst>
            <a:outerShdw blurRad="101600" dist="114300" dir="48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55763B9-C0CA-9008-D50A-405AEB9AE9CC}"/>
              </a:ext>
            </a:extLst>
          </p:cNvPr>
          <p:cNvSpPr/>
          <p:nvPr/>
        </p:nvSpPr>
        <p:spPr bwMode="auto">
          <a:xfrm rot="439005" flipH="1">
            <a:off x="4676873" y="601335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5C6471"/>
          </a:solidFill>
          <a:ln>
            <a:noFill/>
          </a:ln>
          <a:effectLst>
            <a:outerShdw blurRad="127000" dist="1016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DCFD047D-5F67-94F2-C24E-1496D6A92F4C}"/>
              </a:ext>
            </a:extLst>
          </p:cNvPr>
          <p:cNvSpPr/>
          <p:nvPr/>
        </p:nvSpPr>
        <p:spPr bwMode="auto">
          <a:xfrm rot="18091489" flipH="1">
            <a:off x="3221311" y="2496091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5B7F73"/>
          </a:solidFill>
          <a:ln>
            <a:noFill/>
          </a:ln>
          <a:effectLst>
            <a:outerShdw blurRad="127000" dist="101600" dir="30000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FAB9DFE8-449E-FF4B-8021-B7C81C88739F}"/>
              </a:ext>
            </a:extLst>
          </p:cNvPr>
          <p:cNvSpPr/>
          <p:nvPr/>
        </p:nvSpPr>
        <p:spPr bwMode="auto">
          <a:xfrm rot="16012886" flipH="1">
            <a:off x="3795233" y="4507524"/>
            <a:ext cx="905948" cy="1109503"/>
          </a:xfrm>
          <a:custGeom>
            <a:avLst/>
            <a:gdLst>
              <a:gd name="connsiteX0" fmla="*/ 340080 w 905948"/>
              <a:gd name="connsiteY0" fmla="*/ 0 h 1109503"/>
              <a:gd name="connsiteX1" fmla="*/ 379034 w 905948"/>
              <a:gd name="connsiteY1" fmla="*/ 18765 h 1109503"/>
              <a:gd name="connsiteX2" fmla="*/ 830970 w 905948"/>
              <a:gd name="connsiteY2" fmla="*/ 323933 h 1109503"/>
              <a:gd name="connsiteX3" fmla="*/ 905948 w 905948"/>
              <a:gd name="connsiteY3" fmla="*/ 392078 h 1109503"/>
              <a:gd name="connsiteX4" fmla="*/ 313245 w 905948"/>
              <a:gd name="connsiteY4" fmla="*/ 1109503 h 1109503"/>
              <a:gd name="connsiteX5" fmla="*/ 239015 w 905948"/>
              <a:gd name="connsiteY5" fmla="*/ 1042038 h 1109503"/>
              <a:gd name="connsiteX6" fmla="*/ 92436 w 905948"/>
              <a:gd name="connsiteY6" fmla="*/ 932429 h 1109503"/>
              <a:gd name="connsiteX7" fmla="*/ 0 w 905948"/>
              <a:gd name="connsiteY7" fmla="*/ 876273 h 1109503"/>
              <a:gd name="connsiteX8" fmla="*/ 340080 w 905948"/>
              <a:gd name="connsiteY8" fmla="*/ 0 h 11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948" h="1109503">
                <a:moveTo>
                  <a:pt x="340080" y="0"/>
                </a:moveTo>
                <a:lnTo>
                  <a:pt x="379034" y="18765"/>
                </a:lnTo>
                <a:cubicBezTo>
                  <a:pt x="539694" y="106041"/>
                  <a:pt x="690972" y="208397"/>
                  <a:pt x="830970" y="323933"/>
                </a:cubicBezTo>
                <a:lnTo>
                  <a:pt x="905948" y="392078"/>
                </a:lnTo>
                <a:lnTo>
                  <a:pt x="313245" y="1109503"/>
                </a:lnTo>
                <a:lnTo>
                  <a:pt x="239015" y="1042038"/>
                </a:lnTo>
                <a:cubicBezTo>
                  <a:pt x="191997" y="1003235"/>
                  <a:pt x="143084" y="966646"/>
                  <a:pt x="92436" y="932429"/>
                </a:cubicBezTo>
                <a:lnTo>
                  <a:pt x="0" y="876273"/>
                </a:lnTo>
                <a:lnTo>
                  <a:pt x="340080" y="0"/>
                </a:lnTo>
                <a:close/>
              </a:path>
            </a:pathLst>
          </a:custGeom>
          <a:solidFill>
            <a:srgbClr val="79945F"/>
          </a:solidFill>
          <a:ln>
            <a:noFill/>
          </a:ln>
          <a:effectLst>
            <a:outerShdw blurRad="101600" dist="101600" dir="12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1905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F6E9BB9-BE30-74E6-23E4-E28F6441DA17}"/>
              </a:ext>
            </a:extLst>
          </p:cNvPr>
          <p:cNvSpPr txBox="1"/>
          <p:nvPr/>
        </p:nvSpPr>
        <p:spPr>
          <a:xfrm>
            <a:off x="7859487" y="753805"/>
            <a:ext cx="39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LMS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06F708B0-30A3-3DF1-C750-2B3D5AC44C9A}"/>
              </a:ext>
            </a:extLst>
          </p:cNvPr>
          <p:cNvSpPr txBox="1"/>
          <p:nvPr/>
        </p:nvSpPr>
        <p:spPr>
          <a:xfrm>
            <a:off x="1133335" y="741443"/>
            <a:ext cx="3104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algn="r"/>
            <a:r>
              <a:rPr lang="en-US" dirty="0"/>
              <a:t>Polling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BD2306B-A304-FCBF-31C9-80BA2F7A11CD}"/>
              </a:ext>
            </a:extLst>
          </p:cNvPr>
          <p:cNvSpPr txBox="1"/>
          <p:nvPr/>
        </p:nvSpPr>
        <p:spPr>
          <a:xfrm>
            <a:off x="9015926" y="2905881"/>
            <a:ext cx="3003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Examination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D68AA62-3B90-6DFF-FC55-FACFDAE18EC0}"/>
              </a:ext>
            </a:extLst>
          </p:cNvPr>
          <p:cNvSpPr txBox="1"/>
          <p:nvPr/>
        </p:nvSpPr>
        <p:spPr>
          <a:xfrm>
            <a:off x="8470905" y="4888464"/>
            <a:ext cx="39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Dissertation/Capstone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FD4E5527-1ED1-CB7A-51AC-403B50279C50}"/>
              </a:ext>
            </a:extLst>
          </p:cNvPr>
          <p:cNvSpPr txBox="1"/>
          <p:nvPr/>
        </p:nvSpPr>
        <p:spPr>
          <a:xfrm>
            <a:off x="326501" y="2870486"/>
            <a:ext cx="2916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Library Services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D740CD9-7BCB-2C7D-3CD7-9C084B4AAEC9}"/>
              </a:ext>
            </a:extLst>
          </p:cNvPr>
          <p:cNvSpPr txBox="1"/>
          <p:nvPr/>
        </p:nvSpPr>
        <p:spPr>
          <a:xfrm>
            <a:off x="1572120" y="4900330"/>
            <a:ext cx="18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Feedbacks</a:t>
            </a:r>
          </a:p>
        </p:txBody>
      </p:sp>
      <p:pic>
        <p:nvPicPr>
          <p:cNvPr id="1072" name="Graphic 1071" descr="Classroom with solid fill">
            <a:extLst>
              <a:ext uri="{FF2B5EF4-FFF2-40B4-BE49-F238E27FC236}">
                <a16:creationId xmlns:a16="http://schemas.microsoft.com/office/drawing/2014/main" id="{62DCF045-D7A9-EEE3-008F-05DD52C60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618" y="905991"/>
            <a:ext cx="477402" cy="477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4" name="Graphic 1073" descr="Right pointing backhand index with solid fill">
            <a:extLst>
              <a:ext uri="{FF2B5EF4-FFF2-40B4-BE49-F238E27FC236}">
                <a16:creationId xmlns:a16="http://schemas.microsoft.com/office/drawing/2014/main" id="{CB7C6215-04A4-36F7-7612-AE732325B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0078" y="837888"/>
            <a:ext cx="422416" cy="422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6" name="Graphic 1075" descr="Clipboard Partially Checked with solid fill">
            <a:extLst>
              <a:ext uri="{FF2B5EF4-FFF2-40B4-BE49-F238E27FC236}">
                <a16:creationId xmlns:a16="http://schemas.microsoft.com/office/drawing/2014/main" id="{D1491398-8545-936D-7C96-31093C479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6941" y="2779586"/>
            <a:ext cx="457200" cy="457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8" name="Graphic 1077" descr="Head with gears with solid fill">
            <a:extLst>
              <a:ext uri="{FF2B5EF4-FFF2-40B4-BE49-F238E27FC236}">
                <a16:creationId xmlns:a16="http://schemas.microsoft.com/office/drawing/2014/main" id="{21B17E59-8FA4-868A-BB49-BC627D1B0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7770" y="4811455"/>
            <a:ext cx="489192" cy="489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4" name="Graphic 1083" descr="Rating 3 Star with solid fill">
            <a:extLst>
              <a:ext uri="{FF2B5EF4-FFF2-40B4-BE49-F238E27FC236}">
                <a16:creationId xmlns:a16="http://schemas.microsoft.com/office/drawing/2014/main" id="{9C53E82E-6450-DE51-ACBA-D02035565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8983" y="4795151"/>
            <a:ext cx="506321" cy="5063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6" name="Graphic 1085" descr="Books with solid fill">
            <a:extLst>
              <a:ext uri="{FF2B5EF4-FFF2-40B4-BE49-F238E27FC236}">
                <a16:creationId xmlns:a16="http://schemas.microsoft.com/office/drawing/2014/main" id="{76A01852-FF2F-0178-FA46-C6083B772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20230" y="2791744"/>
            <a:ext cx="479753" cy="4797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12577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E9B89-4007-7055-D5A0-815E816B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7504-663E-8414-227B-631AA09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w Cen MT Condensed Extra Bold" panose="020B0803020202020204" pitchFamily="34" charset="0"/>
              </a:rPr>
              <a:t>Learning Management System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90935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01D84A-33E1-88EF-4D22-ECF560529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3A554E-6D49-8124-2C68-404A30B1A94D}"/>
              </a:ext>
            </a:extLst>
          </p:cNvPr>
          <p:cNvGrpSpPr/>
          <p:nvPr/>
        </p:nvGrpSpPr>
        <p:grpSpPr>
          <a:xfrm>
            <a:off x="0" y="135841"/>
            <a:ext cx="12192000" cy="1143000"/>
            <a:chOff x="0" y="274638"/>
            <a:chExt cx="12192000" cy="114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745956-DF8E-591F-11EB-989D208FF59A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2DF4B8-90FF-0BD7-0B6D-6BB9918E02CC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877B7B2-2C93-9FB1-5595-91C3E2A294D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9C29075-5532-638A-F0A6-FDD84E00C8B9}"/>
              </a:ext>
            </a:extLst>
          </p:cNvPr>
          <p:cNvSpPr txBox="1">
            <a:spLocks/>
          </p:cNvSpPr>
          <p:nvPr/>
        </p:nvSpPr>
        <p:spPr>
          <a:xfrm>
            <a:off x="429981" y="135841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Timetable &amp; Attendance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8E138-2D10-E1B0-E3FF-9AECD7942D4D}"/>
              </a:ext>
            </a:extLst>
          </p:cNvPr>
          <p:cNvGrpSpPr/>
          <p:nvPr/>
        </p:nvGrpSpPr>
        <p:grpSpPr>
          <a:xfrm>
            <a:off x="1009694" y="1802739"/>
            <a:ext cx="4856048" cy="4169621"/>
            <a:chOff x="1009694" y="1650974"/>
            <a:chExt cx="4856048" cy="41696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2FFD0-9958-8BDE-ABC7-8B7406566F7F}"/>
                </a:ext>
              </a:extLst>
            </p:cNvPr>
            <p:cNvSpPr/>
            <p:nvPr/>
          </p:nvSpPr>
          <p:spPr bwMode="auto">
            <a:xfrm>
              <a:off x="1009694" y="1650974"/>
              <a:ext cx="4856048" cy="32361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308A-E099-FAD0-8D80-B274E15EC811}"/>
                </a:ext>
              </a:extLst>
            </p:cNvPr>
            <p:cNvGrpSpPr/>
            <p:nvPr/>
          </p:nvGrpSpPr>
          <p:grpSpPr>
            <a:xfrm>
              <a:off x="1009694" y="4887074"/>
              <a:ext cx="4856048" cy="933521"/>
              <a:chOff x="1475962" y="4990201"/>
              <a:chExt cx="4419597" cy="93352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07D6BF-BFAF-6087-48F5-8303FA9ABFA2}"/>
                  </a:ext>
                </a:extLst>
              </p:cNvPr>
              <p:cNvSpPr/>
              <p:nvPr/>
            </p:nvSpPr>
            <p:spPr>
              <a:xfrm>
                <a:off x="1475962" y="4990201"/>
                <a:ext cx="4419597" cy="93352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DBF839-3741-4621-F83E-F58858B890CF}"/>
                  </a:ext>
                </a:extLst>
              </p:cNvPr>
              <p:cNvSpPr txBox="1"/>
              <p:nvPr/>
            </p:nvSpPr>
            <p:spPr>
              <a:xfrm>
                <a:off x="1475962" y="5268216"/>
                <a:ext cx="44195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Students can find the classes schedule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9F5D61-0D2D-81C3-6E1B-A0F94B3615BD}"/>
              </a:ext>
            </a:extLst>
          </p:cNvPr>
          <p:cNvGrpSpPr/>
          <p:nvPr/>
        </p:nvGrpSpPr>
        <p:grpSpPr>
          <a:xfrm>
            <a:off x="5963716" y="1802739"/>
            <a:ext cx="5200650" cy="4169621"/>
            <a:chOff x="763066" y="1650974"/>
            <a:chExt cx="5200650" cy="41696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401443-B409-F9E6-B49D-A69BFAEBFE8D}"/>
                </a:ext>
              </a:extLst>
            </p:cNvPr>
            <p:cNvSpPr/>
            <p:nvPr/>
          </p:nvSpPr>
          <p:spPr bwMode="auto">
            <a:xfrm>
              <a:off x="1009694" y="1650974"/>
              <a:ext cx="4856048" cy="32361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FD00E8-F06B-216A-B133-07FB8C01CC18}"/>
                </a:ext>
              </a:extLst>
            </p:cNvPr>
            <p:cNvGrpSpPr/>
            <p:nvPr/>
          </p:nvGrpSpPr>
          <p:grpSpPr>
            <a:xfrm>
              <a:off x="763066" y="4887074"/>
              <a:ext cx="5200650" cy="933521"/>
              <a:chOff x="1251498" y="4990201"/>
              <a:chExt cx="4733227" cy="93352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F7FD5B-2C30-575B-6333-EAF98A06DD9F}"/>
                  </a:ext>
                </a:extLst>
              </p:cNvPr>
              <p:cNvSpPr/>
              <p:nvPr/>
            </p:nvSpPr>
            <p:spPr>
              <a:xfrm>
                <a:off x="1475962" y="4990201"/>
                <a:ext cx="4419597" cy="93352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524778-492D-D303-1E6B-3E0B2F35EEC2}"/>
                  </a:ext>
                </a:extLst>
              </p:cNvPr>
              <p:cNvSpPr txBox="1"/>
              <p:nvPr/>
            </p:nvSpPr>
            <p:spPr>
              <a:xfrm>
                <a:off x="1251498" y="5103018"/>
                <a:ext cx="47332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" panose="020B0502040204020203" pitchFamily="34" charset="0"/>
                  </a:rPr>
                  <a:t>Students can see their academic attendance and keep a track of it.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677624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</TotalTime>
  <Words>1314</Words>
  <Application>Microsoft Office PowerPoint</Application>
  <PresentationFormat>Widescreen</PresentationFormat>
  <Paragraphs>250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Bahnschrift</vt:lpstr>
      <vt:lpstr>Bahnschrift SemiBold</vt:lpstr>
      <vt:lpstr>Calibri</vt:lpstr>
      <vt:lpstr>Calibri Light</vt:lpstr>
      <vt:lpstr>Times New Roman</vt:lpstr>
      <vt:lpstr>Tw Cen MT Condensed Extra Bold</vt:lpstr>
      <vt:lpstr>Office Theme</vt:lpstr>
      <vt:lpstr>5_blank</vt:lpstr>
      <vt:lpstr>PowerPoint Presentation</vt:lpstr>
      <vt:lpstr>PowerPoint Presentation</vt:lpstr>
      <vt:lpstr>Key Highlights</vt:lpstr>
      <vt:lpstr>PowerPoint Presentation</vt:lpstr>
      <vt:lpstr>PowerPoint Presentation</vt:lpstr>
      <vt:lpstr>PowerPoint Presentation</vt:lpstr>
      <vt:lpstr>PowerPoint Presentation</vt:lpstr>
      <vt:lpstr>Learning Management System</vt:lpstr>
      <vt:lpstr>PowerPoint Presentation</vt:lpstr>
      <vt:lpstr>PowerPoint Presentation</vt:lpstr>
      <vt:lpstr>PowerPoint Presentation</vt:lpstr>
      <vt:lpstr>Examination</vt:lpstr>
      <vt:lpstr>PowerPoint Presentation</vt:lpstr>
      <vt:lpstr>Dissertation/Capstone/Training</vt:lpstr>
      <vt:lpstr>PowerPoint Presentation</vt:lpstr>
      <vt:lpstr>Feedbacks</vt:lpstr>
      <vt:lpstr>PowerPoint Presentation</vt:lpstr>
      <vt:lpstr>Library Services</vt:lpstr>
      <vt:lpstr>PowerPoint Presentation</vt:lpstr>
      <vt:lpstr>Polling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video recording 1</dc:creator>
  <cp:lastModifiedBy>video recording 1</cp:lastModifiedBy>
  <cp:revision>33</cp:revision>
  <dcterms:created xsi:type="dcterms:W3CDTF">2022-09-19T08:58:24Z</dcterms:created>
  <dcterms:modified xsi:type="dcterms:W3CDTF">2022-10-03T08:49:19Z</dcterms:modified>
</cp:coreProperties>
</file>